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25" r:id="rId2"/>
    <p:sldId id="256" r:id="rId3"/>
    <p:sldId id="309" r:id="rId4"/>
    <p:sldId id="310" r:id="rId5"/>
    <p:sldId id="312" r:id="rId6"/>
    <p:sldId id="313" r:id="rId7"/>
    <p:sldId id="304" r:id="rId8"/>
    <p:sldId id="261" r:id="rId9"/>
    <p:sldId id="262" r:id="rId10"/>
    <p:sldId id="314" r:id="rId11"/>
    <p:sldId id="319" r:id="rId12"/>
    <p:sldId id="320" r:id="rId13"/>
    <p:sldId id="321" r:id="rId14"/>
    <p:sldId id="322" r:id="rId15"/>
    <p:sldId id="268" r:id="rId16"/>
    <p:sldId id="269" r:id="rId17"/>
    <p:sldId id="270" r:id="rId18"/>
    <p:sldId id="271" r:id="rId19"/>
    <p:sldId id="272" r:id="rId20"/>
    <p:sldId id="275" r:id="rId21"/>
    <p:sldId id="274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60" r:id="rId43"/>
    <p:sldId id="296" r:id="rId44"/>
    <p:sldId id="297" r:id="rId45"/>
    <p:sldId id="326" r:id="rId46"/>
    <p:sldId id="327" r:id="rId47"/>
    <p:sldId id="328" r:id="rId48"/>
    <p:sldId id="329" r:id="rId49"/>
    <p:sldId id="295" r:id="rId50"/>
    <p:sldId id="299" r:id="rId51"/>
    <p:sldId id="300" r:id="rId52"/>
    <p:sldId id="301" r:id="rId53"/>
    <p:sldId id="302" r:id="rId54"/>
    <p:sldId id="303" r:id="rId55"/>
    <p:sldId id="323" r:id="rId56"/>
    <p:sldId id="324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3" autoAdjust="0"/>
    <p:restoredTop sz="94746"/>
  </p:normalViewPr>
  <p:slideViewPr>
    <p:cSldViewPr snapToGrid="0" snapToObjects="1">
      <p:cViewPr>
        <p:scale>
          <a:sx n="56" d="100"/>
          <a:sy n="56" d="100"/>
        </p:scale>
        <p:origin x="-2608" y="-85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74722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3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1259634" y="1638300"/>
            <a:ext cx="10464801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"/>
          <p:cNvSpPr/>
          <p:nvPr/>
        </p:nvSpPr>
        <p:spPr>
          <a:xfrm>
            <a:off x="415835" y="433339"/>
            <a:ext cx="12173130" cy="8886922"/>
          </a:xfrm>
          <a:prstGeom prst="rect">
            <a:avLst/>
          </a:prstGeom>
          <a:ln w="38100">
            <a:solidFill>
              <a:srgbClr val="75A6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5" name="Logo with no words.png" descr="Logo with no words.png"/>
          <p:cNvPicPr>
            <a:picLocks noChangeAspect="1"/>
          </p:cNvPicPr>
          <p:nvPr/>
        </p:nvPicPr>
        <p:blipFill>
          <a:blip r:embed="rId2">
            <a:alphaModFix amt="48011"/>
            <a:extLst/>
          </a:blip>
          <a:stretch>
            <a:fillRect/>
          </a:stretch>
        </p:blipFill>
        <p:spPr>
          <a:xfrm>
            <a:off x="6091279" y="8738213"/>
            <a:ext cx="822242" cy="42367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>
              <a:defRPr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solidFill>
                  <a:srgbClr val="003947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>
                <a:solidFill>
                  <a:srgbClr val="00394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7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2FDFD"/>
            </a:gs>
            <a:gs pos="100000">
              <a:srgbClr val="F2FF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 with no words.png" descr="Logo with no words.png"/>
          <p:cNvPicPr>
            <a:picLocks noChangeAspect="1"/>
          </p:cNvPicPr>
          <p:nvPr/>
        </p:nvPicPr>
        <p:blipFill>
          <a:blip r:embed="rId13">
            <a:alphaModFix amt="48011"/>
            <a:extLst/>
          </a:blip>
          <a:stretch>
            <a:fillRect/>
          </a:stretch>
        </p:blipFill>
        <p:spPr>
          <a:xfrm>
            <a:off x="6091279" y="8738213"/>
            <a:ext cx="822242" cy="4236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Rectangle"/>
          <p:cNvSpPr/>
          <p:nvPr/>
        </p:nvSpPr>
        <p:spPr>
          <a:xfrm>
            <a:off x="415835" y="433339"/>
            <a:ext cx="12173130" cy="8886922"/>
          </a:xfrm>
          <a:prstGeom prst="rect">
            <a:avLst/>
          </a:prstGeom>
          <a:ln w="38100">
            <a:solidFill>
              <a:srgbClr val="75A6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Body Level One…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3947"/>
          </a:solidFill>
          <a:uFillTx/>
          <a:latin typeface="Lato Regular"/>
          <a:ea typeface="Lato Regular"/>
          <a:cs typeface="Lato Regular"/>
          <a:sym typeface="Lato Regular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Setup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xfrm>
            <a:off x="702962" y="2590800"/>
            <a:ext cx="11746272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spcBef>
                <a:spcPts val="0"/>
              </a:spcBef>
              <a:buSzTx/>
            </a:pPr>
            <a:r>
              <a:rPr lang="en-US" sz="3600" dirty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Download the repo </a:t>
            </a:r>
            <a:r>
              <a:rPr lang="en-US" sz="3600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at </a:t>
            </a:r>
            <a:r>
              <a:rPr lang="en-US" sz="3600" u="sng" dirty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https://</a:t>
            </a:r>
            <a:r>
              <a:rPr lang="en-US" sz="3600" u="sng" dirty="0" err="1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tinyurl.com</a:t>
            </a:r>
            <a:r>
              <a:rPr lang="en-US" sz="3600" u="sng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/</a:t>
            </a:r>
            <a:r>
              <a:rPr lang="en-US" sz="3600" u="sng" dirty="0" err="1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ai</a:t>
            </a:r>
            <a:r>
              <a:rPr lang="en-US" sz="3600" u="sng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-sg-</a:t>
            </a:r>
            <a:r>
              <a:rPr lang="en-US" sz="3600" u="sng" dirty="0" err="1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ws</a:t>
            </a:r>
            <a:endParaRPr lang="en-US" sz="3600" u="sng" dirty="0" smtClean="0">
              <a:solidFill>
                <a:srgbClr val="000000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defTabSz="914400">
              <a:spcBef>
                <a:spcPts val="0"/>
              </a:spcBef>
              <a:buSzTx/>
            </a:pPr>
            <a:r>
              <a:rPr lang="en-US" sz="3600" dirty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Download latest Python at https://</a:t>
            </a:r>
            <a:r>
              <a:rPr lang="en-US" sz="3600" dirty="0" err="1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www.python.org</a:t>
            </a:r>
            <a:r>
              <a:rPr lang="en-US" sz="3600" dirty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/downloads</a:t>
            </a:r>
            <a:r>
              <a:rPr lang="en-US" sz="3600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/</a:t>
            </a:r>
          </a:p>
          <a:p>
            <a:pPr defTabSz="914400">
              <a:spcBef>
                <a:spcPts val="0"/>
              </a:spcBef>
              <a:buSzTx/>
            </a:pPr>
            <a:r>
              <a:rPr lang="en-US" sz="3600" dirty="0" smtClean="0">
                <a:solidFill>
                  <a:srgbClr val="000000"/>
                </a:solidFill>
                <a:latin typeface="Roboto Condensed" charset="0"/>
                <a:ea typeface="Roboto Condensed" charset="0"/>
                <a:cs typeface="Roboto Condensed" charset="0"/>
              </a:rPr>
              <a:t>In terminal:</a:t>
            </a:r>
          </a:p>
          <a:p>
            <a:pPr marL="914400" lvl="2" indent="0" defTabSz="914400">
              <a:spcBef>
                <a:spcPts val="0"/>
              </a:spcBef>
              <a:buSzTx/>
              <a:buNone/>
            </a:pPr>
            <a:r>
              <a:rPr lang="en-US" sz="3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3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 </a:t>
            </a:r>
            <a:r>
              <a:rPr lang="en-US" sz="3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ai</a:t>
            </a:r>
            <a:r>
              <a:rPr lang="en-US" sz="3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-sg-</a:t>
            </a:r>
            <a:r>
              <a:rPr lang="en-US" sz="3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workshop/wksp1</a:t>
            </a:r>
            <a:endParaRPr lang="en-US" sz="36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14400" lvl="2" indent="0" defTabSz="914400">
              <a:spcBef>
                <a:spcPts val="0"/>
              </a:spcBef>
              <a:buSzTx/>
              <a:buNone/>
            </a:pPr>
            <a:r>
              <a:rPr lang="en-US" sz="3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pip3 install --upgrade </a:t>
            </a:r>
            <a:r>
              <a:rPr lang="en-US" sz="3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pip</a:t>
            </a:r>
          </a:p>
          <a:p>
            <a:pPr marL="914400" lvl="2" indent="0" defTabSz="914400">
              <a:spcBef>
                <a:spcPts val="0"/>
              </a:spcBef>
              <a:buSzTx/>
              <a:buNone/>
            </a:pPr>
            <a:r>
              <a:rPr lang="en-US" sz="3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sudo</a:t>
            </a:r>
            <a:r>
              <a:rPr lang="en-US" sz="3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pip3 </a:t>
            </a:r>
            <a:r>
              <a:rPr lang="en-US" sz="3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install -r </a:t>
            </a:r>
            <a:r>
              <a:rPr lang="en-US" sz="3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requirements.txt</a:t>
            </a:r>
            <a:endParaRPr lang="en-US" sz="36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914400" lvl="2" indent="0" defTabSz="914400">
              <a:spcBef>
                <a:spcPts val="0"/>
              </a:spcBef>
              <a:buSzTx/>
              <a:buNone/>
            </a:pPr>
            <a:r>
              <a:rPr lang="en-US" sz="3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3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upyter</a:t>
            </a:r>
            <a:r>
              <a:rPr lang="en-US" sz="3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6985118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u      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A1A7AC"/>
                </a:solidFill>
                <a:effectLst/>
                <a:uFillTx/>
                <a:latin typeface="Times"/>
                <a:cs typeface="Times"/>
                <a:sym typeface="Helvetica Light"/>
              </a:rPr>
              <a:t>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y      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A1A7AC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TextBox 40"/>
          <p:cNvSpPr txBox="1"/>
          <p:nvPr/>
        </p:nvSpPr>
        <p:spPr>
          <a:xfrm>
            <a:off x="3751575" y="6163613"/>
            <a:ext cx="5850458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cy</a:t>
            </a:r>
          </a:p>
        </p:txBody>
      </p:sp>
    </p:spTree>
    <p:extLst>
      <p:ext uri="{BB962C8B-B14F-4D97-AF65-F5344CB8AC3E}">
        <p14:creationId xmlns:p14="http://schemas.microsoft.com/office/powerpoint/2010/main" val="990030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u 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y 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28899" y="6163613"/>
            <a:ext cx="5850458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+ cy    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av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bx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cz</a:t>
            </a:r>
            <a:endParaRPr lang="en-US" i="1" dirty="0" smtClean="0">
              <a:solidFill>
                <a:srgbClr val="00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1405635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u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     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y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     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28899" y="6117736"/>
            <a:ext cx="5850458" cy="1808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+ cy    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av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bx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cz</a:t>
            </a:r>
            <a:endParaRPr lang="en-US" i="1" dirty="0" smtClean="0">
              <a:solidFill>
                <a:srgbClr val="A1A7AC"/>
              </a:solidFill>
              <a:latin typeface="Times"/>
              <a:cs typeface="Times"/>
            </a:endParaRPr>
          </a:p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du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ew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fy</a:t>
            </a:r>
            <a:endParaRPr lang="en-US" i="1" dirty="0" smtClean="0">
              <a:solidFill>
                <a:srgbClr val="00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064271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u 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Times"/>
                <a:cs typeface="Times"/>
                <a:sym typeface="Helvetica Light"/>
              </a:rPr>
              <a:t>     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y 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28899" y="6117736"/>
            <a:ext cx="5850458" cy="1808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+ cy    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av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bx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cz</a:t>
            </a:r>
            <a:endParaRPr lang="en-US" i="1" dirty="0" smtClean="0">
              <a:solidFill>
                <a:srgbClr val="A1A7AC"/>
              </a:solidFill>
              <a:latin typeface="Times"/>
              <a:cs typeface="Times"/>
            </a:endParaRPr>
          </a:p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du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ew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A1A7AC"/>
                </a:solidFill>
                <a:latin typeface="Times"/>
                <a:cs typeface="Times"/>
              </a:rPr>
              <a:t>fy</a:t>
            </a:r>
            <a:r>
              <a:rPr lang="en-US" i="1" dirty="0" smtClean="0">
                <a:solidFill>
                  <a:srgbClr val="A1A7AC"/>
                </a:solidFill>
                <a:latin typeface="Times"/>
                <a:cs typeface="Times"/>
              </a:rPr>
              <a:t>     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dv + ex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fz</a:t>
            </a:r>
            <a:endParaRPr lang="en-US" i="1" dirty="0" smtClean="0">
              <a:solidFill>
                <a:srgbClr val="A1A7AC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69791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05507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6841869" y="2980591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7544833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9579357" y="1950154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82831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62185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6547080" y="485638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6547080" y="2980591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7522157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7522157" y="4885392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9307244" y="4898060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9307244" y="19501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580992" y="6451731"/>
            <a:ext cx="20018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</a:t>
            </a:r>
            <a:endParaRPr kumimoji="0" lang="en-US" sz="6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469451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9777098" y="6245963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3446775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3485794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482309" y="812175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482309" y="624596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916639" y="2947777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298" y="1956781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u      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y      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28899" y="6117736"/>
            <a:ext cx="5850458" cy="1808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au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bw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cy    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av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bx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cz</a:t>
            </a:r>
            <a:endParaRPr lang="en-US" i="1" dirty="0" smtClean="0">
              <a:solidFill>
                <a:srgbClr val="000000"/>
              </a:solidFill>
              <a:latin typeface="Times"/>
              <a:cs typeface="Times"/>
            </a:endParaRPr>
          </a:p>
          <a:p>
            <a:pPr algn="l">
              <a:lnSpc>
                <a:spcPct val="15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du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ew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fy</a:t>
            </a: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     dv + ex + </a:t>
            </a:r>
            <a:r>
              <a:rPr lang="en-US" i="1" dirty="0" err="1" smtClean="0">
                <a:solidFill>
                  <a:srgbClr val="000000"/>
                </a:solidFill>
                <a:latin typeface="Times"/>
                <a:cs typeface="Times"/>
              </a:rPr>
              <a:t>fz</a:t>
            </a:r>
            <a:endParaRPr lang="en-US" i="1" dirty="0" smtClean="0">
              <a:solidFill>
                <a:srgbClr val="00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8122532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2545" y="1296333"/>
            <a:ext cx="9642763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000000"/>
                </a:solidFill>
                <a:latin typeface="Arial" charset="0"/>
              </a:rPr>
              <a:t>AB = C</a:t>
            </a:r>
            <a:endParaRPr lang="en-US" sz="7200" dirty="0"/>
          </a:p>
          <a:p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>
                <a:solidFill>
                  <a:srgbClr val="666666"/>
                </a:solidFill>
                <a:latin typeface="Arial" charset="0"/>
              </a:rPr>
              <a:t>M x </a:t>
            </a:r>
            <a:r>
              <a:rPr lang="en-US" sz="4800" dirty="0" smtClean="0">
                <a:solidFill>
                  <a:srgbClr val="666666"/>
                </a:solidFill>
                <a:latin typeface="Arial" charset="0"/>
              </a:rPr>
              <a:t>N    </a:t>
            </a:r>
            <a:r>
              <a:rPr lang="en-US" sz="4800" dirty="0">
                <a:solidFill>
                  <a:srgbClr val="666666"/>
                </a:solidFill>
                <a:latin typeface="Arial" charset="0"/>
              </a:rPr>
              <a:t>N x </a:t>
            </a:r>
            <a:r>
              <a:rPr lang="en-US" sz="4800" dirty="0" smtClean="0">
                <a:solidFill>
                  <a:srgbClr val="666666"/>
                </a:solidFill>
                <a:latin typeface="Arial" charset="0"/>
              </a:rPr>
              <a:t>L    </a:t>
            </a:r>
            <a:r>
              <a:rPr lang="en-US" sz="4800" dirty="0">
                <a:solidFill>
                  <a:srgbClr val="666666"/>
                </a:solidFill>
                <a:latin typeface="Arial" charset="0"/>
              </a:rPr>
              <a:t>M x L</a:t>
            </a:r>
            <a:endParaRPr lang="en-US" sz="4800" dirty="0"/>
          </a:p>
          <a:p>
            <a:endParaRPr lang="en-US" sz="4800" dirty="0"/>
          </a:p>
          <a:p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>
                <a:solidFill>
                  <a:srgbClr val="000000"/>
                </a:solidFill>
                <a:latin typeface="Arial" charset="0"/>
              </a:rPr>
              <a:t>C</a:t>
            </a:r>
            <a:r>
              <a:rPr lang="en-US" sz="4800" baseline="-25000" dirty="0" err="1">
                <a:solidFill>
                  <a:srgbClr val="000000"/>
                </a:solidFill>
                <a:latin typeface="Arial" charset="0"/>
              </a:rPr>
              <a:t>ij</a:t>
            </a:r>
            <a:r>
              <a:rPr lang="en-US" sz="4800" dirty="0">
                <a:solidFill>
                  <a:srgbClr val="000000"/>
                </a:solidFill>
                <a:latin typeface="Arial" charset="0"/>
              </a:rPr>
              <a:t> = (</a:t>
            </a:r>
            <a:r>
              <a:rPr lang="en-US" sz="4800" dirty="0" err="1">
                <a:solidFill>
                  <a:srgbClr val="000000"/>
                </a:solidFill>
                <a:latin typeface="Arial" charset="0"/>
              </a:rPr>
              <a:t>ith</a:t>
            </a:r>
            <a:r>
              <a:rPr lang="en-US" sz="4800" dirty="0">
                <a:solidFill>
                  <a:srgbClr val="000000"/>
                </a:solidFill>
                <a:latin typeface="Arial" charset="0"/>
              </a:rPr>
              <a:t> row of A) • (</a:t>
            </a:r>
            <a:r>
              <a:rPr lang="en-US" sz="4800" dirty="0" err="1">
                <a:solidFill>
                  <a:srgbClr val="000000"/>
                </a:solidFill>
                <a:latin typeface="Arial" charset="0"/>
              </a:rPr>
              <a:t>jth</a:t>
            </a:r>
            <a:r>
              <a:rPr lang="en-US" sz="4800" dirty="0">
                <a:solidFill>
                  <a:srgbClr val="000000"/>
                </a:solidFill>
                <a:latin typeface="Arial" charset="0"/>
              </a:rPr>
              <a:t> col of B)</a:t>
            </a:r>
            <a:endParaRPr lang="en-US" sz="4800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739326" y="2449029"/>
            <a:ext cx="385495" cy="589582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5963840" y="2449029"/>
            <a:ext cx="408171" cy="589582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816955" y="2449029"/>
            <a:ext cx="408171" cy="589582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110967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3.googleusercontent.com/oiZhCsw-vik1UVlEw4inm7_rVoFlbZmD9iHn3b_myGA_KeO_fCoDvt_PKVAhFSe1_UP52hcX1ky2IdUoMZae6Ydbu-vGoVpjHvcR9whr8BExmNY2V_fzTt418x-_IAv0hz7GVYX9l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42" y="1607128"/>
            <a:ext cx="9052203" cy="59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96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NumPy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Basics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0293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Create an Array/Matrix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 err="1" smtClean="0">
                <a:solidFill>
                  <a:srgbClr val="595959"/>
                </a:solidFill>
                <a:latin typeface="Courier New" charset="0"/>
              </a:rPr>
              <a:t>import</a:t>
            </a:r>
            <a:r>
              <a:rPr lang="pt-BR" sz="4000" b="1" dirty="0" smtClean="0">
                <a:solidFill>
                  <a:srgbClr val="595959"/>
                </a:solidFill>
                <a:latin typeface="Courier New" charset="0"/>
              </a:rPr>
              <a:t> </a:t>
            </a:r>
            <a:r>
              <a:rPr lang="pt-BR" sz="4000" dirty="0" err="1" smtClean="0">
                <a:solidFill>
                  <a:srgbClr val="595959"/>
                </a:solidFill>
                <a:latin typeface="Courier New" charset="0"/>
              </a:rPr>
              <a:t>numpy</a:t>
            </a:r>
            <a:r>
              <a:rPr lang="pt-BR" sz="4000" dirty="0" smtClean="0">
                <a:solidFill>
                  <a:srgbClr val="595959"/>
                </a:solidFill>
                <a:latin typeface="Courier New" charset="0"/>
              </a:rPr>
              <a:t> as </a:t>
            </a:r>
            <a:r>
              <a:rPr lang="pt-BR" sz="4000" dirty="0" err="1" smtClean="0">
                <a:solidFill>
                  <a:srgbClr val="595959"/>
                </a:solidFill>
                <a:latin typeface="Courier New" charset="0"/>
              </a:rPr>
              <a:t>np</a:t>
            </a: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pt-BR" sz="4000" b="1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 smtClean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 smtClean="0">
                <a:solidFill>
                  <a:srgbClr val="595959"/>
                </a:solidFill>
                <a:latin typeface="Courier New" charset="0"/>
              </a:rPr>
              <a:t> 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=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(</a:t>
            </a:r>
            <a:r>
              <a:rPr lang="pt-BR" sz="4000" dirty="0" smtClean="0">
                <a:solidFill>
                  <a:srgbClr val="595959"/>
                </a:solidFill>
                <a:latin typeface="Courier New" charset="0"/>
              </a:rPr>
              <a:t>[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[1, 2, 3], [4, 5, 6]]) </a:t>
            </a: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 err="1" smtClean="0">
                <a:solidFill>
                  <a:srgbClr val="595959"/>
                </a:solidFill>
                <a:latin typeface="Courier New" charset="0"/>
              </a:rPr>
              <a:t>print</a:t>
            </a:r>
            <a:r>
              <a:rPr lang="pt-BR" sz="4000" dirty="0" smtClean="0">
                <a:solidFill>
                  <a:srgbClr val="595959"/>
                </a:solidFill>
                <a:latin typeface="Courier New" charset="0"/>
              </a:rPr>
              <a:t>(</a:t>
            </a:r>
            <a:r>
              <a:rPr lang="pt-BR" sz="4000" b="1" dirty="0" err="1" smtClean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 err="1" smtClean="0">
                <a:solidFill>
                  <a:srgbClr val="595959"/>
                </a:solidFill>
                <a:latin typeface="Courier New" charset="0"/>
              </a:rPr>
              <a:t>.shape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) 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# Output: (2, 3)</a:t>
            </a:r>
            <a:endParaRPr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097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Slice a Matrix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xfrm>
            <a:off x="725639" y="2479964"/>
            <a:ext cx="11746270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en-US" sz="32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([[1, 2, 3], [4, 5, 6], [7, 8, 9]]) </a:t>
            </a:r>
            <a:endParaRPr lang="en-US" sz="3200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ourier New" charset="0"/>
              </a:rPr>
              <a:t># START:STOP (slice does not include STOP)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dirty="0" smtClean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[1:, :</a:t>
            </a:r>
            <a:r>
              <a:rPr lang="en-US" sz="3200" dirty="0" smtClean="0">
                <a:solidFill>
                  <a:srgbClr val="595959"/>
                </a:solidFill>
                <a:latin typeface="Courier New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= </a:t>
            </a:r>
            <a:r>
              <a:rPr lang="en-US" sz="3200" dirty="0" err="1">
                <a:solidFill>
                  <a:srgbClr val="7F7F7F"/>
                </a:solidFill>
                <a:latin typeface="Courier New" charset="0"/>
              </a:rPr>
              <a:t>np.array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([[4, 5, 6], [7, 8, 9]])</a:t>
            </a:r>
            <a:endParaRPr lang="en-US" sz="3200" dirty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[1:] </a:t>
            </a:r>
            <a:r>
              <a:rPr lang="en-US" sz="32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equivalent</a:t>
            </a:r>
            <a:endParaRPr lang="en-US" sz="3200" dirty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en-US" sz="3200" dirty="0">
                <a:solidFill>
                  <a:srgbClr val="595959"/>
                </a:solidFill>
                <a:latin typeface="Courier New" charset="0"/>
              </a:rPr>
              <a:t>[1:,2:] 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# = </a:t>
            </a:r>
            <a:r>
              <a:rPr lang="en-US" sz="3200" dirty="0" err="1">
                <a:solidFill>
                  <a:srgbClr val="7F7F7F"/>
                </a:solidFill>
                <a:latin typeface="Courier New" charset="0"/>
              </a:rPr>
              <a:t>np.array</a:t>
            </a:r>
            <a:r>
              <a:rPr lang="en-US" sz="3200" dirty="0">
                <a:solidFill>
                  <a:srgbClr val="7F7F7F"/>
                </a:solidFill>
                <a:latin typeface="Courier New" charset="0"/>
              </a:rPr>
              <a:t>([[6], [9]])</a:t>
            </a:r>
            <a:endParaRPr sz="3200"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145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AI + Social Good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4" name="Subtitle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Fall 2017 Workshop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Advanced Slicing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([[1, 2, 3], [4, 5, 6], [7, 8, 9]]) </a:t>
            </a:r>
            <a:endParaRPr lang="pt-BR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replace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 START:STOP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with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 a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list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of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indices</a:t>
            </a:r>
            <a:endParaRPr lang="pt-BR" dirty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/>
            </a:r>
            <a:br>
              <a:rPr lang="pt-BR" dirty="0"/>
            </a:b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[[0, 2], 1:]   </a:t>
            </a: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=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([[2, 3], [8, 9]])</a:t>
            </a:r>
            <a:endParaRPr lang="pt-BR" dirty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[1:, [0, 2]]   </a:t>
            </a:r>
            <a:endParaRPr lang="pt-BR" sz="4000" dirty="0" smtClean="0">
              <a:solidFill>
                <a:srgbClr val="595959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pt-BR" sz="40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= </a:t>
            </a:r>
            <a:r>
              <a:rPr lang="pt-BR" sz="4000" dirty="0" err="1">
                <a:solidFill>
                  <a:srgbClr val="7F7F7F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([[4, 6], [7, 9]])</a:t>
            </a:r>
            <a:endParaRPr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65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Matrix Addition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([[1, 2, 3], [4, 5, 6], [7, 8, 9]])</a:t>
            </a:r>
            <a:endParaRPr lang="pt-BR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B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([[3, 2, 1], [6, 5, 4], [9, 8, 7]])</a:t>
            </a:r>
            <a:endParaRPr lang="pt-BR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/>
            </a:r>
            <a:br>
              <a:rPr lang="pt-BR" dirty="0"/>
            </a:b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C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pt-BR" sz="4000" dirty="0">
                <a:solidFill>
                  <a:srgbClr val="595959"/>
                </a:solidFill>
                <a:latin typeface="Courier New" charset="0"/>
              </a:rPr>
              <a:t> +</a:t>
            </a:r>
            <a:r>
              <a:rPr lang="pt-BR" sz="4000" b="1" dirty="0">
                <a:solidFill>
                  <a:srgbClr val="595959"/>
                </a:solidFill>
                <a:latin typeface="Courier New" charset="0"/>
              </a:rPr>
              <a:t> </a:t>
            </a:r>
            <a:r>
              <a:rPr lang="pt-BR" sz="4000" b="1" dirty="0" err="1">
                <a:solidFill>
                  <a:srgbClr val="595959"/>
                </a:solidFill>
                <a:latin typeface="Courier New" charset="0"/>
              </a:rPr>
              <a:t>B</a:t>
            </a:r>
            <a:endParaRPr lang="pt-BR" b="1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# = [[ 4,  4,  4],</a:t>
            </a:r>
            <a:endParaRPr lang="pt-BR" dirty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#    [10, 10, 10</a:t>
            </a:r>
            <a:r>
              <a:rPr lang="pt-BR" sz="4000" dirty="0" smtClean="0">
                <a:solidFill>
                  <a:srgbClr val="7F7F7F"/>
                </a:solidFill>
                <a:latin typeface="Courier New" charset="0"/>
              </a:rPr>
              <a:t>],</a:t>
            </a:r>
            <a:endParaRPr lang="pt-BR" dirty="0" smtClean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pt-BR" sz="4000" dirty="0">
                <a:solidFill>
                  <a:srgbClr val="7F7F7F"/>
                </a:solidFill>
                <a:latin typeface="Courier New" charset="0"/>
              </a:rPr>
              <a:t>   [16, 16, 16]]</a:t>
            </a:r>
            <a:endParaRPr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21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Matrix Multiplication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xfrm>
            <a:off x="952500" y="2286001"/>
            <a:ext cx="11099800" cy="6286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([[1, 2, 3], [4, 5, 6], [7, 8, 9]])</a:t>
            </a:r>
            <a:endParaRPr lang="is-IS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B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np.array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([[3, 2, 1], [6, 5, 4], [9, 8, 7]])</a:t>
            </a:r>
            <a:endParaRPr lang="is-IS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dirty="0"/>
              <a:t/>
            </a:r>
            <a:br>
              <a:rPr lang="is-IS" dirty="0"/>
            </a:b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C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 = 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np.matmul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(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A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, </a:t>
            </a:r>
            <a:r>
              <a:rPr lang="is-IS" sz="4000" b="1" dirty="0">
                <a:solidFill>
                  <a:srgbClr val="595959"/>
                </a:solidFill>
                <a:latin typeface="Courier New" charset="0"/>
              </a:rPr>
              <a:t>B</a:t>
            </a:r>
            <a:r>
              <a:rPr lang="is-IS" sz="4000" dirty="0">
                <a:solidFill>
                  <a:srgbClr val="595959"/>
                </a:solidFill>
                <a:latin typeface="Courier New" charset="0"/>
              </a:rPr>
              <a:t>)</a:t>
            </a:r>
            <a:endParaRPr lang="is-IS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dirty="0">
                <a:solidFill>
                  <a:srgbClr val="7F7F7F"/>
                </a:solidFill>
                <a:latin typeface="Courier New" charset="0"/>
              </a:rPr>
              <a:t># = [[ 42  36  30]</a:t>
            </a:r>
            <a:endParaRPr lang="is-IS" dirty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dirty="0">
                <a:solidFill>
                  <a:srgbClr val="7F7F7F"/>
                </a:solidFill>
                <a:latin typeface="Courier New" charset="0"/>
              </a:rPr>
              <a:t>#    [ 96  81  66</a:t>
            </a:r>
            <a:r>
              <a:rPr lang="is-IS" sz="4000" dirty="0" smtClean="0">
                <a:solidFill>
                  <a:srgbClr val="7F7F7F"/>
                </a:solidFill>
                <a:latin typeface="Courier New" charset="0"/>
              </a:rPr>
              <a:t>]</a:t>
            </a:r>
            <a:endParaRPr lang="is-IS" dirty="0" smtClean="0">
              <a:solidFill>
                <a:srgbClr val="7F7F7F"/>
              </a:solidFill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is-IS" sz="4000" dirty="0" smtClean="0">
                <a:solidFill>
                  <a:srgbClr val="7F7F7F"/>
                </a:solidFill>
                <a:latin typeface="Courier New" charset="0"/>
              </a:rPr>
              <a:t># </a:t>
            </a:r>
            <a:r>
              <a:rPr lang="is-IS" sz="4000" dirty="0">
                <a:solidFill>
                  <a:srgbClr val="7F7F7F"/>
                </a:solidFill>
                <a:latin typeface="Courier New" charset="0"/>
              </a:rPr>
              <a:t>   [150 126 102]]</a:t>
            </a:r>
            <a:endParaRPr dirty="0">
              <a:solidFill>
                <a:srgbClr val="7F7F7F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74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xfrm>
            <a:off x="952500" y="429076"/>
            <a:ext cx="11099800" cy="21209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Do the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NumPy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/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LinAlg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Exercises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Complete the matrix exercises under “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NumPy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Warmup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” and “Matrix Multiplication”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552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Basics of Neural Networks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291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Intro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 b="0">
                <a:latin typeface="Inter UI"/>
                <a:ea typeface="Inter UI"/>
                <a:cs typeface="Inter UI"/>
                <a:sym typeface="Inter UI"/>
              </a:defRPr>
            </a:pPr>
            <a:r>
              <a:rPr lang="en-US" sz="4000" dirty="0">
                <a:latin typeface="Inter UI"/>
                <a:ea typeface="Inter UI"/>
                <a:cs typeface="Inter UI"/>
              </a:rPr>
              <a:t>We want to generate a prediction from some </a:t>
            </a:r>
            <a:r>
              <a:rPr lang="en-US" sz="4000" dirty="0" smtClean="0">
                <a:latin typeface="Inter UI"/>
                <a:ea typeface="Inter UI"/>
                <a:cs typeface="Inter UI"/>
              </a:rPr>
              <a:t>input</a:t>
            </a:r>
            <a:endParaRPr lang="en-US" sz="4000" dirty="0">
              <a:latin typeface="Inter UI"/>
              <a:ea typeface="Inter UI"/>
              <a:cs typeface="Inter UI"/>
            </a:endParaRPr>
          </a:p>
          <a:p>
            <a:pPr>
              <a:defRPr sz="2600" b="0">
                <a:latin typeface="Inter UI"/>
                <a:ea typeface="Inter UI"/>
                <a:cs typeface="Inter UI"/>
                <a:sym typeface="Inter UI"/>
              </a:defRPr>
            </a:pPr>
            <a:r>
              <a:rPr lang="en-US" sz="4000" dirty="0">
                <a:latin typeface="Inter UI"/>
                <a:ea typeface="Inter UI"/>
                <a:cs typeface="Inter UI"/>
              </a:rPr>
              <a:t>Output should give some probability of all our expected </a:t>
            </a:r>
            <a:r>
              <a:rPr lang="en-US" sz="4000" dirty="0" smtClean="0">
                <a:latin typeface="Inter UI"/>
                <a:ea typeface="Inter UI"/>
                <a:cs typeface="Inter UI"/>
              </a:rPr>
              <a:t>outputs</a:t>
            </a:r>
          </a:p>
          <a:p>
            <a:pPr>
              <a:defRPr sz="2600" b="0">
                <a:latin typeface="Inter UI"/>
                <a:ea typeface="Inter UI"/>
                <a:cs typeface="Inter UI"/>
                <a:sym typeface="Inter UI"/>
              </a:defRPr>
            </a:pPr>
            <a:r>
              <a:rPr lang="en-US" sz="4000" dirty="0"/>
              <a:t>Network should give highest probability to correct class most of the time </a:t>
            </a:r>
          </a:p>
        </p:txBody>
      </p:sp>
    </p:spTree>
    <p:extLst>
      <p:ext uri="{BB962C8B-B14F-4D97-AF65-F5344CB8AC3E}">
        <p14:creationId xmlns:p14="http://schemas.microsoft.com/office/powerpoint/2010/main" val="13670996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Forward Pass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117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Fully-Connected Layers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Fully-connected layers are computations where every input element is connected to every output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element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We transform the input by using weights to transform it into the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output</a:t>
            </a: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The output will have a different shape than the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input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500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Fully-Connected Network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9746" y="3013557"/>
            <a:ext cx="1325880" cy="5394960"/>
            <a:chOff x="2290397" y="1636230"/>
            <a:chExt cx="1325880" cy="5394960"/>
          </a:xfrm>
        </p:grpSpPr>
        <p:sp>
          <p:nvSpPr>
            <p:cNvPr id="6" name="Rectangle 5"/>
            <p:cNvSpPr/>
            <p:nvPr/>
          </p:nvSpPr>
          <p:spPr>
            <a:xfrm>
              <a:off x="2290397" y="1636230"/>
              <a:ext cx="1325880" cy="539496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420819" y="4491272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420819" y="5809391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68048" y="4316577"/>
            <a:ext cx="1325880" cy="2788920"/>
            <a:chOff x="2290397" y="1636230"/>
            <a:chExt cx="1325880" cy="2788920"/>
          </a:xfrm>
        </p:grpSpPr>
        <p:sp>
          <p:nvSpPr>
            <p:cNvPr id="12" name="Rectangle 11"/>
            <p:cNvSpPr/>
            <p:nvPr/>
          </p:nvSpPr>
          <p:spPr>
            <a:xfrm>
              <a:off x="2290397" y="1636230"/>
              <a:ext cx="1325880" cy="278892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cxnSp>
        <p:nvCxnSpPr>
          <p:cNvPr id="15" name="Straight Connector 14"/>
          <p:cNvCxnSpPr>
            <a:stCxn id="21" idx="6"/>
            <a:endCxn id="28" idx="2"/>
          </p:cNvCxnSpPr>
          <p:nvPr/>
        </p:nvCxnSpPr>
        <p:spPr>
          <a:xfrm>
            <a:off x="4789124" y="3751839"/>
            <a:ext cx="4109346" cy="1303020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21" idx="6"/>
            <a:endCxn id="29" idx="2"/>
          </p:cNvCxnSpPr>
          <p:nvPr/>
        </p:nvCxnSpPr>
        <p:spPr>
          <a:xfrm>
            <a:off x="4789124" y="3751839"/>
            <a:ext cx="4109346" cy="2621139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22" idx="6"/>
            <a:endCxn id="28" idx="2"/>
          </p:cNvCxnSpPr>
          <p:nvPr/>
        </p:nvCxnSpPr>
        <p:spPr>
          <a:xfrm flipV="1">
            <a:off x="4789124" y="5054859"/>
            <a:ext cx="4109346" cy="15099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22" idx="6"/>
            <a:endCxn id="29" idx="2"/>
          </p:cNvCxnSpPr>
          <p:nvPr/>
        </p:nvCxnSpPr>
        <p:spPr>
          <a:xfrm>
            <a:off x="4789124" y="5069958"/>
            <a:ext cx="4109346" cy="1303020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23" idx="6"/>
            <a:endCxn id="28" idx="2"/>
          </p:cNvCxnSpPr>
          <p:nvPr/>
        </p:nvCxnSpPr>
        <p:spPr>
          <a:xfrm flipV="1">
            <a:off x="4789124" y="5054859"/>
            <a:ext cx="4109346" cy="1333218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23" idx="6"/>
            <a:endCxn id="29" idx="2"/>
          </p:cNvCxnSpPr>
          <p:nvPr/>
        </p:nvCxnSpPr>
        <p:spPr>
          <a:xfrm flipV="1">
            <a:off x="4789124" y="6372978"/>
            <a:ext cx="4109346" cy="15099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24" idx="6"/>
            <a:endCxn id="28" idx="2"/>
          </p:cNvCxnSpPr>
          <p:nvPr/>
        </p:nvCxnSpPr>
        <p:spPr>
          <a:xfrm flipV="1">
            <a:off x="4789124" y="5054859"/>
            <a:ext cx="4109346" cy="2651337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24" idx="6"/>
            <a:endCxn id="29" idx="2"/>
          </p:cNvCxnSpPr>
          <p:nvPr/>
        </p:nvCxnSpPr>
        <p:spPr>
          <a:xfrm flipV="1">
            <a:off x="4789124" y="6372978"/>
            <a:ext cx="4109346" cy="1333218"/>
          </a:xfrm>
          <a:prstGeom prst="lin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Speakers from the leading companies and universities.…"/>
          <p:cNvSpPr txBox="1"/>
          <p:nvPr/>
        </p:nvSpPr>
        <p:spPr>
          <a:xfrm>
            <a:off x="3349892" y="2329741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Input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4" name="Speakers from the leading companies and universities.…"/>
          <p:cNvSpPr txBox="1"/>
          <p:nvPr/>
        </p:nvSpPr>
        <p:spPr>
          <a:xfrm>
            <a:off x="8487280" y="3461683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latin typeface="Inter UI" charset="0"/>
                <a:ea typeface="Inter UI" charset="0"/>
                <a:cs typeface="Inter UI" charset="0"/>
              </a:rPr>
              <a:t>Output</a:t>
            </a:r>
            <a:endParaRPr lang="en-US" sz="2800" dirty="0">
              <a:latin typeface="Inter UI" charset="0"/>
              <a:ea typeface="Inter UI" charset="0"/>
              <a:cs typeface="Inter UI" charset="0"/>
            </a:endParaRPr>
          </a:p>
        </p:txBody>
      </p:sp>
      <p:sp>
        <p:nvSpPr>
          <p:cNvPr id="25" name="Speakers from the leading companies and universities.…"/>
          <p:cNvSpPr txBox="1"/>
          <p:nvPr/>
        </p:nvSpPr>
        <p:spPr>
          <a:xfrm>
            <a:off x="1362736" y="3485099"/>
            <a:ext cx="223093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hiskers?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6" name="Speakers from the leading companies and universities.…"/>
          <p:cNvSpPr txBox="1"/>
          <p:nvPr/>
        </p:nvSpPr>
        <p:spPr>
          <a:xfrm>
            <a:off x="1367911" y="4788119"/>
            <a:ext cx="223093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# of legs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" name="Speakers from the leading companies and universities.…"/>
          <p:cNvSpPr txBox="1"/>
          <p:nvPr/>
        </p:nvSpPr>
        <p:spPr>
          <a:xfrm>
            <a:off x="1362736" y="6121337"/>
            <a:ext cx="223093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size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8" name="Speakers from the leading companies and universities.…"/>
          <p:cNvSpPr txBox="1"/>
          <p:nvPr/>
        </p:nvSpPr>
        <p:spPr>
          <a:xfrm>
            <a:off x="1362736" y="7439456"/>
            <a:ext cx="223093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c</a:t>
            </a:r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laws?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9" name="Speakers from the leading companies and universities.…"/>
          <p:cNvSpPr txBox="1"/>
          <p:nvPr/>
        </p:nvSpPr>
        <p:spPr>
          <a:xfrm>
            <a:off x="10094752" y="4803218"/>
            <a:ext cx="177295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d</a:t>
            </a:r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og</a:t>
            </a: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?</a:t>
            </a:r>
          </a:p>
        </p:txBody>
      </p:sp>
      <p:sp>
        <p:nvSpPr>
          <p:cNvPr id="30" name="Speakers from the leading companies and universities.…"/>
          <p:cNvSpPr txBox="1"/>
          <p:nvPr/>
        </p:nvSpPr>
        <p:spPr>
          <a:xfrm>
            <a:off x="10067848" y="6121337"/>
            <a:ext cx="179985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c</a:t>
            </a:r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at</a:t>
            </a: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?</a:t>
            </a:r>
          </a:p>
        </p:txBody>
      </p:sp>
      <p:sp>
        <p:nvSpPr>
          <p:cNvPr id="31" name="Speakers from the leading companies and universities.…"/>
          <p:cNvSpPr txBox="1"/>
          <p:nvPr/>
        </p:nvSpPr>
        <p:spPr>
          <a:xfrm>
            <a:off x="5402097" y="3495260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</a:t>
            </a:r>
            <a:endParaRPr lang="en-US" sz="2800" b="0" baseline="-250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2" name="Speakers from the leading companies and universities.…"/>
          <p:cNvSpPr txBox="1"/>
          <p:nvPr/>
        </p:nvSpPr>
        <p:spPr>
          <a:xfrm>
            <a:off x="5866909" y="4108069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5</a:t>
            </a:r>
            <a:endParaRPr lang="en-US" sz="2800" b="0" baseline="-250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3" name="Speakers from the leading companies and universities.…"/>
          <p:cNvSpPr txBox="1"/>
          <p:nvPr/>
        </p:nvSpPr>
        <p:spPr>
          <a:xfrm>
            <a:off x="5352245" y="4517279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2</a:t>
            </a:r>
          </a:p>
        </p:txBody>
      </p:sp>
      <p:sp>
        <p:nvSpPr>
          <p:cNvPr id="34" name="Speakers from the leading companies and universities.…"/>
          <p:cNvSpPr txBox="1"/>
          <p:nvPr/>
        </p:nvSpPr>
        <p:spPr>
          <a:xfrm>
            <a:off x="5893074" y="5018459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6</a:t>
            </a:r>
            <a:endParaRPr lang="en-US" sz="2800" b="0" baseline="-250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5" name="Speakers from the leading companies and universities.…"/>
          <p:cNvSpPr txBox="1"/>
          <p:nvPr/>
        </p:nvSpPr>
        <p:spPr>
          <a:xfrm>
            <a:off x="5502422" y="5455585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3</a:t>
            </a:r>
          </a:p>
        </p:txBody>
      </p:sp>
      <p:sp>
        <p:nvSpPr>
          <p:cNvPr id="36" name="Speakers from the leading companies and universities.…"/>
          <p:cNvSpPr txBox="1"/>
          <p:nvPr/>
        </p:nvSpPr>
        <p:spPr>
          <a:xfrm>
            <a:off x="5465703" y="6410251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4</a:t>
            </a:r>
          </a:p>
        </p:txBody>
      </p:sp>
      <p:sp>
        <p:nvSpPr>
          <p:cNvPr id="37" name="Speakers from the leading companies and universities.…"/>
          <p:cNvSpPr txBox="1"/>
          <p:nvPr/>
        </p:nvSpPr>
        <p:spPr>
          <a:xfrm>
            <a:off x="6067285" y="5865740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7</a:t>
            </a:r>
            <a:endParaRPr lang="en-US" sz="2800" b="0" baseline="-250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8" name="Speakers from the leading companies and universities.…"/>
          <p:cNvSpPr txBox="1"/>
          <p:nvPr/>
        </p:nvSpPr>
        <p:spPr>
          <a:xfrm>
            <a:off x="6093839" y="6623041"/>
            <a:ext cx="71516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w</a:t>
            </a:r>
            <a:r>
              <a:rPr lang="en-US" sz="2800" b="0" baseline="-250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988269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FC-Net as Matrix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Mult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9" name="Technical Education"/>
          <p:cNvSpPr txBox="1"/>
          <p:nvPr/>
        </p:nvSpPr>
        <p:spPr>
          <a:xfrm>
            <a:off x="9504871" y="4731698"/>
            <a:ext cx="664866" cy="8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=</a:t>
            </a:r>
            <a:endParaRPr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01291" y="4189802"/>
            <a:ext cx="3694176" cy="1911096"/>
          </a:xfrm>
          <a:prstGeom prst="rect">
            <a:avLst/>
          </a:prstGeom>
          <a:solidFill>
            <a:schemeClr val="tx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Technical Education"/>
          <p:cNvSpPr txBox="1"/>
          <p:nvPr/>
        </p:nvSpPr>
        <p:spPr>
          <a:xfrm>
            <a:off x="6574519" y="4731698"/>
            <a:ext cx="664866" cy="8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x</a:t>
            </a:r>
            <a:endParaRPr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918437" y="3298064"/>
            <a:ext cx="907382" cy="3692108"/>
            <a:chOff x="2290397" y="1636230"/>
            <a:chExt cx="1325880" cy="5394960"/>
          </a:xfrm>
        </p:grpSpPr>
        <p:sp>
          <p:nvSpPr>
            <p:cNvPr id="43" name="Rectangle 42"/>
            <p:cNvSpPr/>
            <p:nvPr/>
          </p:nvSpPr>
          <p:spPr>
            <a:xfrm>
              <a:off x="2290397" y="1636230"/>
              <a:ext cx="1325880" cy="539496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420819" y="4491272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420819" y="5809391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848789" y="4189802"/>
            <a:ext cx="907382" cy="1908632"/>
            <a:chOff x="2290397" y="1636230"/>
            <a:chExt cx="1325880" cy="2788920"/>
          </a:xfrm>
        </p:grpSpPr>
        <p:sp>
          <p:nvSpPr>
            <p:cNvPr id="49" name="Rectangle 48"/>
            <p:cNvSpPr/>
            <p:nvPr/>
          </p:nvSpPr>
          <p:spPr>
            <a:xfrm>
              <a:off x="2290397" y="1636230"/>
              <a:ext cx="1325880" cy="278892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52" name="Speakers from the leading companies and universities.…"/>
          <p:cNvSpPr txBox="1"/>
          <p:nvPr/>
        </p:nvSpPr>
        <p:spPr>
          <a:xfrm>
            <a:off x="2201291" y="4349876"/>
            <a:ext cx="352495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w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1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2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3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4</a:t>
            </a:r>
          </a:p>
        </p:txBody>
      </p:sp>
      <p:sp>
        <p:nvSpPr>
          <p:cNvPr id="53" name="Speakers from the leading companies and universities.…"/>
          <p:cNvSpPr txBox="1"/>
          <p:nvPr/>
        </p:nvSpPr>
        <p:spPr>
          <a:xfrm>
            <a:off x="2201291" y="5183481"/>
            <a:ext cx="352495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w</a:t>
            </a:r>
            <a:r>
              <a:rPr lang="en-US" sz="2800" b="0" baseline="-25000" dirty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5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6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7     </a:t>
            </a:r>
            <a:r>
              <a:rPr lang="en-US" sz="2800" b="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w</a:t>
            </a:r>
            <a:r>
              <a:rPr lang="en-US" sz="2800" b="0" baseline="-25000" dirty="0" smtClean="0">
                <a:solidFill>
                  <a:schemeClr val="bg1"/>
                </a:solidFill>
                <a:latin typeface="Inter UI" charset="0"/>
                <a:ea typeface="Inter UI" charset="0"/>
                <a:cs typeface="Inter UI" charset="0"/>
              </a:rPr>
              <a:t>8</a:t>
            </a:r>
            <a:endParaRPr lang="en-US" sz="2800" b="0" baseline="-25000" dirty="0">
              <a:solidFill>
                <a:schemeClr val="bg1"/>
              </a:solidFill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580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Roboto Condensed" charset="0"/>
                <a:ea typeface="Roboto Condensed" charset="0"/>
                <a:cs typeface="Roboto Condensed" charset="0"/>
              </a:rPr>
              <a:t>Recent Advances in AI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Deep learning has become feasible due to faster compute power and larger datasets</a:t>
            </a:r>
          </a:p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Neural networks very simply model complex data and problems</a:t>
            </a:r>
          </a:p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Very deep networks achieve human-level (or better) accuracy on many tasks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8519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Probability Distribution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Bullet"/>
              <p:cNvSpPr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The output of our network is arbitrarily </a:t>
                </a:r>
                <a:r>
                  <a:rPr lang="en-US" sz="4000" dirty="0" smtClean="0">
                    <a:latin typeface="Inter UI" charset="0"/>
                    <a:ea typeface="Inter UI" charset="0"/>
                    <a:cs typeface="Inter UI" charset="0"/>
                  </a:rPr>
                  <a:t>scaled</a:t>
                </a:r>
                <a:endParaRPr lang="en-US" sz="4000" dirty="0">
                  <a:latin typeface="Inter UI" charset="0"/>
                  <a:ea typeface="Inter UI" charset="0"/>
                  <a:cs typeface="Inter UI" charset="0"/>
                </a:endParaRP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We want to turn the arbitrary scale into a proper probability </a:t>
                </a:r>
                <a:r>
                  <a:rPr lang="en-US" sz="4000" dirty="0" smtClean="0">
                    <a:latin typeface="Inter UI" charset="0"/>
                    <a:ea typeface="Inter UI" charset="0"/>
                    <a:cs typeface="Inter UI" charset="0"/>
                  </a:rPr>
                  <a:t>distribution</a:t>
                </a:r>
                <a:endParaRPr lang="en-US" sz="4000" dirty="0">
                  <a:latin typeface="Inter UI" charset="0"/>
                  <a:ea typeface="Inter UI" charset="0"/>
                  <a:cs typeface="Inter UI" charset="0"/>
                </a:endParaRP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We do so by using the </a:t>
                </a:r>
                <a:r>
                  <a:rPr lang="en-US" sz="4000" dirty="0" err="1">
                    <a:latin typeface="Inter UI" charset="0"/>
                    <a:ea typeface="Inter UI" charset="0"/>
                    <a:cs typeface="Inter UI" charset="0"/>
                  </a:rPr>
                  <a:t>softmax</a:t>
                </a:r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 calculation</a:t>
                </a:r>
                <a:r>
                  <a:rPr lang="en-US" sz="4000" dirty="0" smtClean="0">
                    <a:latin typeface="Inter UI" charset="0"/>
                    <a:ea typeface="Inter UI" charset="0"/>
                    <a:cs typeface="Inter UI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Inter UI" charset="0"/>
                          <a:cs typeface="Inter UI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i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</m:ctrlPr>
                            </m:naryPr>
                            <m:sub>
                              <m:r>
                                <a:rPr lang="en-US" sz="4000" i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latin typeface="Cambria Math" charset="0"/>
                                      <a:ea typeface="Inter UI" charset="0"/>
                                      <a:cs typeface="Inter UI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charset="0"/>
                                          <a:ea typeface="Inter UI" charset="0"/>
                                          <a:cs typeface="Inter U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charset="0"/>
                                          <a:ea typeface="Inter UI" charset="0"/>
                                          <a:cs typeface="Inter UI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charset="0"/>
                                          <a:ea typeface="Inter UI" charset="0"/>
                                          <a:cs typeface="Inter UI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4000" dirty="0">
                  <a:latin typeface="Inter UI" charset="0"/>
                  <a:ea typeface="Inter UI" charset="0"/>
                  <a:cs typeface="Inter UI" charset="0"/>
                </a:endParaRPr>
              </a:p>
            </p:txBody>
          </p:sp>
        </mc:Choice>
        <mc:Fallback xmlns="">
          <p:sp>
            <p:nvSpPr>
              <p:cNvPr id="127" name="Bulle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7869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Softmax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Layer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062967" y="3507162"/>
            <a:ext cx="1757732" cy="3697301"/>
            <a:chOff x="2113613" y="3210601"/>
            <a:chExt cx="1757732" cy="3697301"/>
          </a:xfrm>
        </p:grpSpPr>
        <p:grpSp>
          <p:nvGrpSpPr>
            <p:cNvPr id="19" name="Group 18"/>
            <p:cNvGrpSpPr/>
            <p:nvPr/>
          </p:nvGrpSpPr>
          <p:grpSpPr>
            <a:xfrm>
              <a:off x="2113613" y="3210601"/>
              <a:ext cx="1757732" cy="3697301"/>
              <a:chOff x="2290397" y="1636230"/>
              <a:chExt cx="1325880" cy="278892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290397" y="1636230"/>
                <a:ext cx="1325880" cy="2788920"/>
              </a:xfrm>
              <a:prstGeom prst="rect">
                <a:avLst/>
              </a:prstGeom>
              <a:solidFill>
                <a:schemeClr val="tx1"/>
              </a:solidFill>
              <a:ln w="38100" cap="flat">
                <a:solidFill>
                  <a:srgbClr val="1D146C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420819" y="1855034"/>
                <a:ext cx="1038956" cy="1038956"/>
              </a:xfrm>
              <a:prstGeom prst="ellipse">
                <a:avLst/>
              </a:prstGeom>
              <a:solidFill>
                <a:schemeClr val="accent6"/>
              </a:solidFill>
              <a:ln w="38100" cap="flat">
                <a:solidFill>
                  <a:schemeClr val="accent6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420819" y="3173153"/>
                <a:ext cx="1038956" cy="1038956"/>
              </a:xfrm>
              <a:prstGeom prst="ellipse">
                <a:avLst/>
              </a:prstGeom>
              <a:solidFill>
                <a:schemeClr val="accent6"/>
              </a:solidFill>
              <a:ln w="38100" cap="flat">
                <a:solidFill>
                  <a:schemeClr val="accent6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670189" y="3845665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  <a:ea typeface="Inter UI" charset="0"/>
                            <a:cs typeface="Inter UI" charset="0"/>
                          </a:rPr>
                          <m:t>2</m:t>
                        </m:r>
                      </m:oMath>
                    </m:oMathPara>
                  </a14:m>
                  <a:endParaRPr kumimoji="0" lang="en-US" sz="2400" b="1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189" y="3845665"/>
                  <a:ext cx="794479" cy="68736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650839" y="5700831"/>
                  <a:ext cx="794479" cy="4719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charset="0"/>
                            <a:ea typeface="Inter UI" charset="0"/>
                            <a:cs typeface="Inter UI" charset="0"/>
                            <a:sym typeface="Helvetica Neue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839" y="5700831"/>
                  <a:ext cx="794479" cy="47192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5991771" y="3507161"/>
            <a:ext cx="1757732" cy="3697301"/>
            <a:chOff x="6042417" y="3210600"/>
            <a:chExt cx="1757732" cy="3697301"/>
          </a:xfrm>
        </p:grpSpPr>
        <p:grpSp>
          <p:nvGrpSpPr>
            <p:cNvPr id="26" name="Group 25"/>
            <p:cNvGrpSpPr/>
            <p:nvPr/>
          </p:nvGrpSpPr>
          <p:grpSpPr>
            <a:xfrm>
              <a:off x="6042417" y="3210600"/>
              <a:ext cx="1757732" cy="3697301"/>
              <a:chOff x="2290397" y="1636230"/>
              <a:chExt cx="1325880" cy="278892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290397" y="1636230"/>
                <a:ext cx="1325880" cy="2788920"/>
              </a:xfrm>
              <a:prstGeom prst="rect">
                <a:avLst/>
              </a:prstGeom>
              <a:solidFill>
                <a:schemeClr val="tx1"/>
              </a:solidFill>
              <a:ln w="38100" cap="flat">
                <a:solidFill>
                  <a:srgbClr val="1D146C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420819" y="1855034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420819" y="3173153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560828" y="3721930"/>
                  <a:ext cx="794479" cy="8499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Inter UI" charset="0"/>
                                <a:cs typeface="Inter UI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Inter UI" charset="0"/>
                                <a:cs typeface="Inter UI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0828" y="3721930"/>
                  <a:ext cx="794479" cy="8499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923" r="-692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574783" y="5469758"/>
                  <a:ext cx="794479" cy="8491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1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Inter UI" charset="0"/>
                                <a:cs typeface="Inter UI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Inter UI" charset="0"/>
                                <a:cs typeface="Inter UI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Inter UI" charset="0"/>
                                    <a:cs typeface="Inter UI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783" y="5469758"/>
                  <a:ext cx="794479" cy="849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6794" r="-610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Speakers from the leading companies and universities.…"/>
          <p:cNvSpPr txBox="1"/>
          <p:nvPr/>
        </p:nvSpPr>
        <p:spPr>
          <a:xfrm>
            <a:off x="2022079" y="2770657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Output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3" name="Speakers from the leading companies and universities.…"/>
          <p:cNvSpPr txBox="1"/>
          <p:nvPr/>
        </p:nvSpPr>
        <p:spPr>
          <a:xfrm>
            <a:off x="5972680" y="2770657"/>
            <a:ext cx="521095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Softmax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4" name="Technical Education"/>
          <p:cNvSpPr txBox="1"/>
          <p:nvPr/>
        </p:nvSpPr>
        <p:spPr>
          <a:xfrm>
            <a:off x="8255269" y="4958686"/>
            <a:ext cx="664866" cy="8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=</a:t>
            </a:r>
            <a:endParaRPr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9425902" y="3507161"/>
            <a:ext cx="1757732" cy="3697301"/>
            <a:chOff x="9476548" y="3210599"/>
            <a:chExt cx="1757732" cy="3697301"/>
          </a:xfrm>
        </p:grpSpPr>
        <p:grpSp>
          <p:nvGrpSpPr>
            <p:cNvPr id="36" name="Group 35"/>
            <p:cNvGrpSpPr/>
            <p:nvPr/>
          </p:nvGrpSpPr>
          <p:grpSpPr>
            <a:xfrm>
              <a:off x="9476548" y="3210599"/>
              <a:ext cx="1757732" cy="3697301"/>
              <a:chOff x="2290397" y="1636230"/>
              <a:chExt cx="1325880" cy="278892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290397" y="1636230"/>
                <a:ext cx="1325880" cy="2788920"/>
              </a:xfrm>
              <a:prstGeom prst="rect">
                <a:avLst/>
              </a:prstGeom>
              <a:solidFill>
                <a:schemeClr val="tx1"/>
              </a:solidFill>
              <a:ln w="38100" cap="flat">
                <a:solidFill>
                  <a:srgbClr val="1D146C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420819" y="1855034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20819" y="3173153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9958171" y="3844085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0.731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8171" y="3844085"/>
                  <a:ext cx="794479" cy="68736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481" r="-106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986557" y="5550647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0.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269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557" y="5550647"/>
                  <a:ext cx="794479" cy="68736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8462" r="-1230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0262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Code Up the Forward Pass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Split the dataset into train, validation, and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test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Initialize the parameters to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random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Create the linear and </a:t>
            </a:r>
            <a:r>
              <a:rPr lang="en-US" sz="4000" dirty="0" err="1">
                <a:latin typeface="Inter UI" charset="0"/>
                <a:ea typeface="Inter UI" charset="0"/>
                <a:cs typeface="Inter UI" charset="0"/>
              </a:rPr>
              <a:t>softmax</a:t>
            </a:r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 layers</a:t>
            </a:r>
          </a:p>
          <a:p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0909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Loss Value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Bullet"/>
              <p:cNvSpPr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The network needs an “objective” to work towards—being accurate </a:t>
                </a: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We use the targets to figure out how “incorrect” the network was </a:t>
                </a: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The loss metric we use is cross-entropy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𝐿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 = −</m:t>
                      </m:r>
                      <m:r>
                        <m:rPr>
                          <m:sty m:val="p"/>
                        </m:rP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log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⁡(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𝑝𝑐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Inter UI" charset="0"/>
                  <a:ea typeface="Inter UI" charset="0"/>
                  <a:cs typeface="Inter UI" charset="0"/>
                </a:endParaRPr>
              </a:p>
              <a:p>
                <a:endParaRPr lang="en-US" sz="4000" dirty="0">
                  <a:latin typeface="Inter UI" charset="0"/>
                  <a:ea typeface="Inter UI" charset="0"/>
                  <a:cs typeface="Inter UI" charset="0"/>
                </a:endParaRPr>
              </a:p>
            </p:txBody>
          </p:sp>
        </mc:Choice>
        <mc:Fallback xmlns="">
          <p:sp>
            <p:nvSpPr>
              <p:cNvPr id="127" name="Bulle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593" t="-4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6415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Cross-Entropy Layer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9" name="Speakers from the leading companies and universities.…"/>
          <p:cNvSpPr txBox="1"/>
          <p:nvPr/>
        </p:nvSpPr>
        <p:spPr>
          <a:xfrm>
            <a:off x="2417495" y="2474096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Softmax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40" name="Speakers from the leading companies and universities.…"/>
          <p:cNvSpPr txBox="1"/>
          <p:nvPr/>
        </p:nvSpPr>
        <p:spPr>
          <a:xfrm>
            <a:off x="6368096" y="2474095"/>
            <a:ext cx="521095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Loss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458382" y="3225893"/>
            <a:ext cx="1757732" cy="3697301"/>
            <a:chOff x="9476548" y="3210599"/>
            <a:chExt cx="1757732" cy="3697301"/>
          </a:xfrm>
        </p:grpSpPr>
        <p:grpSp>
          <p:nvGrpSpPr>
            <p:cNvPr id="42" name="Group 41"/>
            <p:cNvGrpSpPr/>
            <p:nvPr/>
          </p:nvGrpSpPr>
          <p:grpSpPr>
            <a:xfrm>
              <a:off x="9476548" y="3210599"/>
              <a:ext cx="1757732" cy="3697301"/>
              <a:chOff x="2290397" y="1636230"/>
              <a:chExt cx="1325880" cy="278892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290397" y="1636230"/>
                <a:ext cx="1325880" cy="2788920"/>
              </a:xfrm>
              <a:prstGeom prst="rect">
                <a:avLst/>
              </a:prstGeom>
              <a:solidFill>
                <a:schemeClr val="tx1"/>
              </a:solidFill>
              <a:ln w="38100" cap="flat">
                <a:solidFill>
                  <a:srgbClr val="1D146C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420819" y="1855034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20819" y="3173153"/>
                <a:ext cx="1038956" cy="1038956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9958171" y="3844085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0.731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8171" y="3844085"/>
                  <a:ext cx="794479" cy="68736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7481" r="-1068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9986557" y="5550647"/>
                  <a:ext cx="794479" cy="6873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0.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269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Inter UI" charset="0"/>
                    <a:ea typeface="Inter UI" charset="0"/>
                    <a:cs typeface="Inter UI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6557" y="5550647"/>
                  <a:ext cx="794479" cy="68736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8462" r="-1230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Speakers from the leading companies and universities.…"/>
          <p:cNvSpPr txBox="1"/>
          <p:nvPr/>
        </p:nvSpPr>
        <p:spPr>
          <a:xfrm>
            <a:off x="6201546" y="4715470"/>
            <a:ext cx="554405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40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L = -log(0.731) = </a:t>
            </a:r>
            <a:r>
              <a:rPr lang="hr-HR" sz="4000" b="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0.313</a:t>
            </a:r>
            <a:endParaRPr lang="en-US" sz="40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440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Data Splitting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We are interested in how our model does on unseen data above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all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We can split data into training and test—but if we optimize on test, test becomes “indirectly”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seen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Instead, we split into train, validation, and test; we run test only once</a:t>
            </a:r>
          </a:p>
          <a:p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346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Code Up the Loss Calculation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Update the </a:t>
            </a:r>
            <a:r>
              <a:rPr lang="en-US" sz="4000" dirty="0" err="1">
                <a:latin typeface="Inter UI" charset="0"/>
                <a:ea typeface="Inter UI" charset="0"/>
                <a:cs typeface="Inter UI" charset="0"/>
              </a:rPr>
              <a:t>softmax</a:t>
            </a:r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 cross-entropy layer to return the loss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calculation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8990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Backward Pass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913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Backpropagation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Each computation is represented as a node in a computational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graph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Gradients are computed at each node of the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graph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Chain rule is applied recursively to get total gradients on each weight</a:t>
            </a:r>
          </a:p>
        </p:txBody>
      </p:sp>
    </p:spTree>
    <p:extLst>
      <p:ext uri="{BB962C8B-B14F-4D97-AF65-F5344CB8AC3E}">
        <p14:creationId xmlns:p14="http://schemas.microsoft.com/office/powerpoint/2010/main" val="19518616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Simple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Backprop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6785" y="3753137"/>
            <a:ext cx="10263758" cy="4046831"/>
            <a:chOff x="1388052" y="3067456"/>
            <a:chExt cx="10263758" cy="4046831"/>
          </a:xfrm>
        </p:grpSpPr>
        <p:sp>
          <p:nvSpPr>
            <p:cNvPr id="6" name="Oval 5"/>
            <p:cNvSpPr/>
            <p:nvPr/>
          </p:nvSpPr>
          <p:spPr>
            <a:xfrm>
              <a:off x="3914619" y="3067456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597812" y="4580824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273298" y="6030394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Technical Education"/>
            <p:cNvSpPr txBox="1"/>
            <p:nvPr/>
          </p:nvSpPr>
          <p:spPr>
            <a:xfrm>
              <a:off x="1388052" y="3274336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 smtClean="0">
                  <a:solidFill>
                    <a:schemeClr val="bg2">
                      <a:lumMod val="50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W</a:t>
              </a:r>
              <a:endParaRPr sz="48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sp>
          <p:nvSpPr>
            <p:cNvPr id="10" name="Technical Education"/>
            <p:cNvSpPr txBox="1"/>
            <p:nvPr/>
          </p:nvSpPr>
          <p:spPr>
            <a:xfrm>
              <a:off x="1388052" y="4787703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>
                  <a:solidFill>
                    <a:schemeClr val="bg2">
                      <a:lumMod val="50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3</a:t>
              </a:r>
              <a:endParaRPr sz="48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sp>
          <p:nvSpPr>
            <p:cNvPr id="11" name="Technical Education"/>
            <p:cNvSpPr txBox="1"/>
            <p:nvPr/>
          </p:nvSpPr>
          <p:spPr>
            <a:xfrm>
              <a:off x="1388052" y="6258540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 smtClean="0">
                  <a:solidFill>
                    <a:schemeClr val="bg2">
                      <a:lumMod val="50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2</a:t>
              </a:r>
              <a:endParaRPr sz="4800" dirty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7" idx="2"/>
            </p:cNvCxnSpPr>
            <p:nvPr/>
          </p:nvCxnSpPr>
          <p:spPr>
            <a:xfrm>
              <a:off x="2317898" y="5109843"/>
              <a:ext cx="3279914" cy="12928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Arrow Connector 12"/>
            <p:cNvCxnSpPr>
              <a:stCxn id="12" idx="3"/>
              <a:endCxn id="8" idx="2"/>
            </p:cNvCxnSpPr>
            <p:nvPr/>
          </p:nvCxnSpPr>
          <p:spPr>
            <a:xfrm>
              <a:off x="2317898" y="5109843"/>
              <a:ext cx="3279914" cy="12928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Arrow Connector 13"/>
            <p:cNvCxnSpPr>
              <a:stCxn id="13" idx="3"/>
            </p:cNvCxnSpPr>
            <p:nvPr/>
          </p:nvCxnSpPr>
          <p:spPr>
            <a:xfrm flipV="1">
              <a:off x="2317898" y="6580679"/>
              <a:ext cx="4955400" cy="1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/>
            <p:cNvCxnSpPr>
              <a:stCxn id="7" idx="5"/>
              <a:endCxn id="8" idx="1"/>
            </p:cNvCxnSpPr>
            <p:nvPr/>
          </p:nvCxnSpPr>
          <p:spPr>
            <a:xfrm>
              <a:off x="4839780" y="3992617"/>
              <a:ext cx="916764" cy="74693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/>
            <p:cNvCxnSpPr>
              <a:stCxn id="7" idx="5"/>
              <a:endCxn id="8" idx="1"/>
            </p:cNvCxnSpPr>
            <p:nvPr/>
          </p:nvCxnSpPr>
          <p:spPr>
            <a:xfrm>
              <a:off x="6522973" y="5505985"/>
              <a:ext cx="909057" cy="683141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/>
            <p:cNvCxnSpPr>
              <a:stCxn id="9" idx="6"/>
            </p:cNvCxnSpPr>
            <p:nvPr/>
          </p:nvCxnSpPr>
          <p:spPr>
            <a:xfrm>
              <a:off x="8357191" y="6572341"/>
              <a:ext cx="2364773" cy="833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Technical Education"/>
            <p:cNvSpPr txBox="1"/>
            <p:nvPr/>
          </p:nvSpPr>
          <p:spPr>
            <a:xfrm>
              <a:off x="10721964" y="6258540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>
                  <a:latin typeface="Roboto Condensed" charset="0"/>
                  <a:ea typeface="Roboto Condensed" charset="0"/>
                  <a:cs typeface="Roboto Condensed" charset="0"/>
                </a:rPr>
                <a:t>L</a:t>
              </a:r>
              <a:endParaRPr sz="4800" dirty="0"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168373" y="2731809"/>
            <a:ext cx="3371643" cy="779701"/>
          </a:xfrm>
          <a:prstGeom prst="rect">
            <a:avLst/>
          </a:prstGeom>
          <a:solidFill>
            <a:schemeClr val="tx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L = 3W</a:t>
            </a:r>
            <a:r>
              <a:rPr kumimoji="0" lang="en-US" sz="4400" i="0" u="none" strike="noStrike" cap="none" spc="0" normalizeH="0" baseline="3000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2</a:t>
            </a:r>
            <a:r>
              <a:rPr kumimoji="0" lang="en-US" sz="440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 + 2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Neue Medium"/>
            </a:endParaRPr>
          </a:p>
        </p:txBody>
      </p:sp>
      <p:cxnSp>
        <p:nvCxnSpPr>
          <p:cNvPr id="22" name="Straight Arrow Connector 21"/>
          <p:cNvCxnSpPr>
            <a:stCxn id="9" idx="3"/>
            <a:endCxn id="6" idx="2"/>
          </p:cNvCxnSpPr>
          <p:nvPr/>
        </p:nvCxnSpPr>
        <p:spPr>
          <a:xfrm>
            <a:off x="2416631" y="4282157"/>
            <a:ext cx="1596721" cy="12927"/>
          </a:xfrm>
          <a:prstGeom prst="straightConnector1">
            <a:avLst/>
          </a:prstGeom>
          <a:noFill/>
          <a:ln w="381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chnical Education"/>
          <p:cNvSpPr txBox="1"/>
          <p:nvPr/>
        </p:nvSpPr>
        <p:spPr>
          <a:xfrm>
            <a:off x="4013352" y="4039950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^2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6" name="Technical Education"/>
          <p:cNvSpPr txBox="1"/>
          <p:nvPr/>
        </p:nvSpPr>
        <p:spPr>
          <a:xfrm>
            <a:off x="5778253" y="5657145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*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" name="Technical Education"/>
          <p:cNvSpPr txBox="1"/>
          <p:nvPr/>
        </p:nvSpPr>
        <p:spPr>
          <a:xfrm>
            <a:off x="7453739" y="6998643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+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8" name="Technical Education"/>
          <p:cNvSpPr txBox="1"/>
          <p:nvPr/>
        </p:nvSpPr>
        <p:spPr>
          <a:xfrm>
            <a:off x="9001373" y="7407704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9" name="Technical Education"/>
          <p:cNvSpPr txBox="1"/>
          <p:nvPr/>
        </p:nvSpPr>
        <p:spPr>
          <a:xfrm>
            <a:off x="6311578" y="6471235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0" name="Technical Education"/>
          <p:cNvSpPr txBox="1"/>
          <p:nvPr/>
        </p:nvSpPr>
        <p:spPr>
          <a:xfrm>
            <a:off x="4632322" y="4922493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3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1" name="Technical Education"/>
          <p:cNvSpPr txBox="1"/>
          <p:nvPr/>
        </p:nvSpPr>
        <p:spPr>
          <a:xfrm>
            <a:off x="2760394" y="4370103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6W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202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Social </a:t>
            </a:r>
            <a:r>
              <a:rPr lang="en-US" dirty="0">
                <a:latin typeface="Roboto Condensed" charset="0"/>
                <a:ea typeface="Roboto Condensed" charset="0"/>
                <a:cs typeface="Roboto Condensed" charset="0"/>
              </a:rPr>
              <a:t>Good Applications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" y="2856316"/>
            <a:ext cx="3436620" cy="28694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0144" y="6277954"/>
            <a:ext cx="363939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Predicting 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overty (Jean et. al)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20" y="2833307"/>
            <a:ext cx="3436620" cy="2892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21420" y="6031734"/>
            <a:ext cx="351028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Detecting Arrhythmia (</a:t>
            </a:r>
            <a:r>
              <a:rPr lang="en-US" sz="3200" dirty="0" err="1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Rajpurkar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, </a:t>
            </a:r>
            <a:r>
              <a:rPr lang="en-US" sz="3200" dirty="0" err="1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Hannun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et. al)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90" y="2938485"/>
            <a:ext cx="3605530" cy="2799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9340" y="6277953"/>
            <a:ext cx="351028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Predicting Crop Yield (You et. al)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91118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Multidimensional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Backprop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04796" y="3280108"/>
            <a:ext cx="10263758" cy="4046831"/>
            <a:chOff x="1388052" y="3067456"/>
            <a:chExt cx="10263758" cy="4046831"/>
          </a:xfrm>
        </p:grpSpPr>
        <p:sp>
          <p:nvSpPr>
            <p:cNvPr id="7" name="Oval 6"/>
            <p:cNvSpPr/>
            <p:nvPr/>
          </p:nvSpPr>
          <p:spPr>
            <a:xfrm>
              <a:off x="3914619" y="3067456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597812" y="4580824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273298" y="6030394"/>
              <a:ext cx="1083893" cy="1083893"/>
            </a:xfrm>
            <a:prstGeom prst="ellipse">
              <a:avLst/>
            </a:prstGeom>
            <a:solidFill>
              <a:schemeClr val="tx1"/>
            </a:solidFill>
            <a:ln w="38100" cap="flat">
              <a:solidFill>
                <a:schemeClr val="bg1">
                  <a:lumMod val="65000"/>
                  <a:lumOff val="3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Technical Education"/>
            <p:cNvSpPr txBox="1"/>
            <p:nvPr/>
          </p:nvSpPr>
          <p:spPr>
            <a:xfrm>
              <a:off x="1388052" y="3274336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 smtClean="0">
                  <a:solidFill>
                    <a:schemeClr val="bg2">
                      <a:lumMod val="75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W</a:t>
              </a:r>
              <a:endParaRPr sz="4800" dirty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sp>
          <p:nvSpPr>
            <p:cNvPr id="11" name="Technical Education"/>
            <p:cNvSpPr txBox="1"/>
            <p:nvPr/>
          </p:nvSpPr>
          <p:spPr>
            <a:xfrm>
              <a:off x="1388052" y="4787703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 smtClean="0">
                  <a:solidFill>
                    <a:schemeClr val="bg2">
                      <a:lumMod val="75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x</a:t>
              </a:r>
              <a:endParaRPr sz="4800" dirty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sp>
          <p:nvSpPr>
            <p:cNvPr id="12" name="Technical Education"/>
            <p:cNvSpPr txBox="1"/>
            <p:nvPr/>
          </p:nvSpPr>
          <p:spPr>
            <a:xfrm>
              <a:off x="1388052" y="6258540"/>
              <a:ext cx="929846" cy="644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>
                  <a:solidFill>
                    <a:schemeClr val="bg2">
                      <a:lumMod val="75000"/>
                    </a:schemeClr>
                  </a:solidFill>
                  <a:latin typeface="Roboto Condensed" charset="0"/>
                  <a:ea typeface="Roboto Condensed" charset="0"/>
                  <a:cs typeface="Roboto Condensed" charset="0"/>
                </a:rPr>
                <a:t>b</a:t>
              </a:r>
              <a:endParaRPr sz="4800" dirty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endParaRPr>
            </a:p>
          </p:txBody>
        </p:sp>
        <p:cxnSp>
          <p:nvCxnSpPr>
            <p:cNvPr id="14" name="Straight Arrow Connector 13"/>
            <p:cNvCxnSpPr>
              <a:endCxn id="8" idx="2"/>
            </p:cNvCxnSpPr>
            <p:nvPr/>
          </p:nvCxnSpPr>
          <p:spPr>
            <a:xfrm flipV="1">
              <a:off x="2317898" y="3609403"/>
              <a:ext cx="1596721" cy="1500440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/>
            <p:cNvCxnSpPr>
              <a:stCxn id="14" idx="3"/>
              <a:endCxn id="9" idx="2"/>
            </p:cNvCxnSpPr>
            <p:nvPr/>
          </p:nvCxnSpPr>
          <p:spPr>
            <a:xfrm flipV="1">
              <a:off x="2317898" y="5122771"/>
              <a:ext cx="3279914" cy="145790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/>
            <p:cNvCxnSpPr>
              <a:stCxn id="8" idx="5"/>
              <a:endCxn id="9" idx="1"/>
            </p:cNvCxnSpPr>
            <p:nvPr/>
          </p:nvCxnSpPr>
          <p:spPr>
            <a:xfrm>
              <a:off x="4839780" y="3992617"/>
              <a:ext cx="916764" cy="74693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/>
            <p:cNvCxnSpPr>
              <a:stCxn id="9" idx="5"/>
              <a:endCxn id="10" idx="1"/>
            </p:cNvCxnSpPr>
            <p:nvPr/>
          </p:nvCxnSpPr>
          <p:spPr>
            <a:xfrm>
              <a:off x="6522973" y="5505985"/>
              <a:ext cx="909057" cy="683141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Arrow Connector 17"/>
            <p:cNvCxnSpPr>
              <a:stCxn id="10" idx="6"/>
            </p:cNvCxnSpPr>
            <p:nvPr/>
          </p:nvCxnSpPr>
          <p:spPr>
            <a:xfrm>
              <a:off x="8357191" y="6572341"/>
              <a:ext cx="2364773" cy="8339"/>
            </a:xfrm>
            <a:prstGeom prst="straightConnector1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chnical Education"/>
            <p:cNvSpPr txBox="1"/>
            <p:nvPr/>
          </p:nvSpPr>
          <p:spPr>
            <a:xfrm>
              <a:off x="10721964" y="6264471"/>
              <a:ext cx="929846" cy="6324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70000"/>
                </a:lnSpc>
                <a:defRPr sz="6400" b="0">
                  <a:latin typeface="Inter UI Black"/>
                  <a:ea typeface="Inter UI Black"/>
                  <a:cs typeface="Inter UI Black"/>
                  <a:sym typeface="Inter UI Black"/>
                </a:defRPr>
              </a:lvl1pPr>
            </a:lstStyle>
            <a:p>
              <a:pPr algn="ctr"/>
              <a:r>
                <a:rPr lang="en-US" sz="4800" dirty="0"/>
                <a:t>L</a:t>
              </a:r>
              <a:endParaRPr sz="4800" dirty="0"/>
            </a:p>
          </p:txBody>
        </p:sp>
      </p:grpSp>
      <p:sp>
        <p:nvSpPr>
          <p:cNvPr id="20" name="Technical Education"/>
          <p:cNvSpPr txBox="1"/>
          <p:nvPr/>
        </p:nvSpPr>
        <p:spPr>
          <a:xfrm>
            <a:off x="9342360" y="7019350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1" name="Technical Education"/>
          <p:cNvSpPr txBox="1"/>
          <p:nvPr/>
        </p:nvSpPr>
        <p:spPr>
          <a:xfrm>
            <a:off x="7409850" y="5553312"/>
            <a:ext cx="3614979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q</a:t>
            </a:r>
            <a:r>
              <a:rPr lang="en-US" sz="3200" baseline="-250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j</a:t>
            </a: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= </a:t>
            </a:r>
            <a:r>
              <a:rPr lang="en-US" sz="32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</a:t>
            </a:r>
            <a:r>
              <a:rPr lang="en-US" sz="3200" baseline="-250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j</a:t>
            </a: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– 1{j == c}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2" name="Technical Education"/>
          <p:cNvSpPr txBox="1"/>
          <p:nvPr/>
        </p:nvSpPr>
        <p:spPr>
          <a:xfrm>
            <a:off x="4973309" y="4567393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q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3" name="Technical Education"/>
          <p:cNvSpPr txBox="1"/>
          <p:nvPr/>
        </p:nvSpPr>
        <p:spPr>
          <a:xfrm>
            <a:off x="2932898" y="3337621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x</a:t>
            </a:r>
            <a:r>
              <a:rPr lang="en-US" sz="3200" baseline="300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T</a:t>
            </a:r>
            <a:r>
              <a:rPr lang="en-US" sz="3200" dirty="0" err="1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q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82412" y="2271904"/>
            <a:ext cx="4375616" cy="779701"/>
          </a:xfrm>
          <a:prstGeom prst="rect">
            <a:avLst/>
          </a:prstGeom>
          <a:solidFill>
            <a:schemeClr val="tx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L = </a:t>
            </a:r>
            <a:r>
              <a:rPr kumimoji="0" lang="en-US" sz="440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sce</a:t>
            </a:r>
            <a:r>
              <a:rPr kumimoji="0" lang="en-US" sz="4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(</a:t>
            </a:r>
            <a:r>
              <a:rPr kumimoji="0" lang="en-US" sz="440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Wx</a:t>
            </a:r>
            <a:r>
              <a:rPr kumimoji="0" lang="en-US" sz="4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 + b</a:t>
            </a:r>
            <a:r>
              <a:rPr kumimoji="0" lang="en-US" sz="440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Condensed" charset="0"/>
                <a:ea typeface="Roboto Condensed" charset="0"/>
                <a:cs typeface="Roboto Condensed" charset="0"/>
                <a:sym typeface="Helvetica Neue Medium"/>
              </a:rPr>
              <a:t>)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Neue Medium"/>
            </a:endParaRPr>
          </a:p>
        </p:txBody>
      </p:sp>
      <p:sp>
        <p:nvSpPr>
          <p:cNvPr id="25" name="Technical Education"/>
          <p:cNvSpPr txBox="1"/>
          <p:nvPr/>
        </p:nvSpPr>
        <p:spPr>
          <a:xfrm>
            <a:off x="4287792" y="6110304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q</a:t>
            </a:r>
            <a:endParaRPr sz="3200" dirty="0">
              <a:solidFill>
                <a:schemeClr val="bg2">
                  <a:lumMod val="7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cxnSp>
        <p:nvCxnSpPr>
          <p:cNvPr id="267" name="Straight Arrow Connector 266"/>
          <p:cNvCxnSpPr>
            <a:endCxn id="7" idx="2"/>
          </p:cNvCxnSpPr>
          <p:nvPr/>
        </p:nvCxnSpPr>
        <p:spPr>
          <a:xfrm>
            <a:off x="2834642" y="3822055"/>
            <a:ext cx="1596721" cy="0"/>
          </a:xfrm>
          <a:prstGeom prst="straightConnector1">
            <a:avLst/>
          </a:prstGeom>
          <a:noFill/>
          <a:ln w="381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0" name="Technical Education"/>
          <p:cNvSpPr txBox="1"/>
          <p:nvPr/>
        </p:nvSpPr>
        <p:spPr>
          <a:xfrm>
            <a:off x="4482284" y="3566921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x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1" name="Technical Education"/>
          <p:cNvSpPr txBox="1"/>
          <p:nvPr/>
        </p:nvSpPr>
        <p:spPr>
          <a:xfrm>
            <a:off x="6191579" y="5080289"/>
            <a:ext cx="929846" cy="64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+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2" name="Technical Education"/>
          <p:cNvSpPr txBox="1"/>
          <p:nvPr/>
        </p:nvSpPr>
        <p:spPr>
          <a:xfrm>
            <a:off x="7867065" y="6574422"/>
            <a:ext cx="929846" cy="46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70000"/>
              </a:lnSpc>
              <a:defRPr sz="6400" b="0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sce</a:t>
            </a:r>
            <a:endParaRPr sz="48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1194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Code Up the Backward Pass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Create the backward pass through the linear </a:t>
            </a:r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layer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Create the backward pass through the </a:t>
            </a:r>
            <a:r>
              <a:rPr lang="en-US" sz="4000" dirty="0" err="1">
                <a:latin typeface="Inter UI" charset="0"/>
                <a:ea typeface="Inter UI" charset="0"/>
                <a:cs typeface="Inter UI" charset="0"/>
              </a:rPr>
              <a:t>softmax</a:t>
            </a:r>
            <a:r>
              <a:rPr lang="en-US" sz="4000" dirty="0">
                <a:latin typeface="Inter UI" charset="0"/>
                <a:ea typeface="Inter UI" charset="0"/>
                <a:cs typeface="Inter UI" charset="0"/>
              </a:rPr>
              <a:t> cross-entropy layer</a:t>
            </a:r>
          </a:p>
        </p:txBody>
      </p:sp>
    </p:spTree>
    <p:extLst>
      <p:ext uri="{BB962C8B-B14F-4D97-AF65-F5344CB8AC3E}">
        <p14:creationId xmlns:p14="http://schemas.microsoft.com/office/powerpoint/2010/main" val="9787656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Training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31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Weight Update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Bullet"/>
              <p:cNvSpPr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Once we find gradients, we must change each weight in the opposite direction </a:t>
                </a:r>
              </a:p>
              <a:p>
                <a:r>
                  <a:rPr lang="en-US" sz="4000" dirty="0">
                    <a:latin typeface="Inter UI" charset="0"/>
                    <a:ea typeface="Inter UI" charset="0"/>
                    <a:cs typeface="Inter UI" charset="0"/>
                  </a:rPr>
                  <a:t>We can use an update rule to accomplish this; the simplest is SGD: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𝑊</m:t>
                      </m:r>
                      <m:r>
                        <a:rPr lang="en-US" sz="4400" i="1" baseline="-25000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𝑖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≔ 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𝑊𝑖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 −</m:t>
                      </m:r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𝛼</m:t>
                      </m:r>
                      <m:d>
                        <m:dPr>
                          <m:ctrlPr>
                            <a:rPr lang="en-US" sz="4400" i="1" dirty="0">
                              <a:latin typeface="Cambria Math" charset="0"/>
                              <a:ea typeface="Inter UI" charset="0"/>
                              <a:cs typeface="Inter UI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i="1" dirty="0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</m:ctrlPr>
                            </m:fPr>
                            <m:num>
                              <m:r>
                                <a:rPr lang="en-US" sz="4400" i="1" dirty="0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𝜕</m:t>
                              </m:r>
                              <m:r>
                                <a:rPr lang="en-US" sz="4400" i="1" dirty="0" err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4400" i="1" dirty="0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𝜕</m:t>
                              </m:r>
                              <m:r>
                                <a:rPr lang="en-US" sz="4400" i="1" dirty="0" err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𝑊</m:t>
                              </m:r>
                              <m:r>
                                <a:rPr lang="en-US" sz="4400" i="1" baseline="-25000" dirty="0" err="1">
                                  <a:latin typeface="Cambria Math" charset="0"/>
                                  <a:ea typeface="Inter UI" charset="0"/>
                                  <a:cs typeface="Inter UI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r>
                        <a:rPr lang="en-US" sz="4400" i="1" dirty="0">
                          <a:latin typeface="Cambria Math" charset="0"/>
                          <a:ea typeface="Inter UI" charset="0"/>
                          <a:cs typeface="Inter UI" charset="0"/>
                        </a:rPr>
                        <m:t> </m:t>
                      </m:r>
                    </m:oMath>
                  </m:oMathPara>
                </a14:m>
                <a:endParaRPr lang="en-US" sz="4400" dirty="0">
                  <a:latin typeface="Inter UI" charset="0"/>
                  <a:ea typeface="Inter UI" charset="0"/>
                  <a:cs typeface="Inter UI" charset="0"/>
                </a:endParaRPr>
              </a:p>
            </p:txBody>
          </p:sp>
        </mc:Choice>
        <mc:Fallback xmlns="">
          <p:sp>
            <p:nvSpPr>
              <p:cNvPr id="127" name="Bulle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5159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Code Up the Training Regime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>
                <a:latin typeface="Inter UI" charset="0"/>
                <a:ea typeface="Inter UI" charset="0"/>
                <a:cs typeface="Inter UI" charset="0"/>
              </a:rPr>
              <a:t>Code the training iteration </a:t>
            </a:r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loop</a:t>
            </a: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Implement </a:t>
            </a:r>
            <a:r>
              <a:rPr lang="en-US" sz="4400" dirty="0">
                <a:latin typeface="Inter UI" charset="0"/>
                <a:ea typeface="Inter UI" charset="0"/>
                <a:cs typeface="Inter UI" charset="0"/>
              </a:rPr>
              <a:t>SGD weight </a:t>
            </a:r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updates</a:t>
            </a:r>
            <a:endParaRPr lang="en-US" sz="4400" dirty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Periodically </a:t>
            </a:r>
            <a:r>
              <a:rPr lang="en-US" sz="4400" dirty="0">
                <a:latin typeface="Inter UI" charset="0"/>
                <a:ea typeface="Inter UI" charset="0"/>
                <a:cs typeface="Inter UI" charset="0"/>
              </a:rPr>
              <a:t>log the training and validation losses</a:t>
            </a:r>
          </a:p>
          <a:p>
            <a:endParaRPr lang="en-US" sz="44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37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Predicting Breast Cancer Using NNs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72688"/>
      </p:ext>
    </p:extLst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07921878446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1" y="595088"/>
            <a:ext cx="8639632" cy="73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596"/>
      </p:ext>
    </p:extLst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10-26 at 11.32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683000"/>
            <a:ext cx="11290300" cy="2387600"/>
          </a:xfrm>
          <a:prstGeom prst="rect">
            <a:avLst/>
          </a:prstGeom>
        </p:spPr>
      </p:pic>
      <p:sp>
        <p:nvSpPr>
          <p:cNvPr id="4" name="Topic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Data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26180"/>
      </p:ext>
    </p:extLst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31298" y="2968205"/>
            <a:ext cx="1325880" cy="5394960"/>
            <a:chOff x="2290397" y="1636230"/>
            <a:chExt cx="1325880" cy="5394960"/>
          </a:xfrm>
        </p:grpSpPr>
        <p:sp>
          <p:nvSpPr>
            <p:cNvPr id="6" name="Rectangle 5"/>
            <p:cNvSpPr/>
            <p:nvPr/>
          </p:nvSpPr>
          <p:spPr>
            <a:xfrm>
              <a:off x="2290397" y="1636230"/>
              <a:ext cx="1325880" cy="539496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420819" y="5809391"/>
              <a:ext cx="1038956" cy="1038956"/>
            </a:xfrm>
            <a:prstGeom prst="ellipse">
              <a:avLst/>
            </a:prstGeom>
            <a:solidFill>
              <a:schemeClr val="accent4"/>
            </a:solidFill>
            <a:ln w="38100" cap="flat">
              <a:solidFill>
                <a:schemeClr val="accent4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62836" y="4278091"/>
            <a:ext cx="1325880" cy="2788920"/>
            <a:chOff x="2290397" y="1636230"/>
            <a:chExt cx="1325880" cy="2788920"/>
          </a:xfrm>
        </p:grpSpPr>
        <p:sp>
          <p:nvSpPr>
            <p:cNvPr id="12" name="Rectangle 11"/>
            <p:cNvSpPr/>
            <p:nvPr/>
          </p:nvSpPr>
          <p:spPr>
            <a:xfrm>
              <a:off x="2290397" y="1636230"/>
              <a:ext cx="1325880" cy="2788920"/>
            </a:xfrm>
            <a:prstGeom prst="rect">
              <a:avLst/>
            </a:prstGeom>
            <a:solidFill>
              <a:schemeClr val="tx1"/>
            </a:solidFill>
            <a:ln w="38100" cap="flat">
              <a:solidFill>
                <a:srgbClr val="1D146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420819" y="1855034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420819" y="3173153"/>
              <a:ext cx="1038956" cy="1038956"/>
            </a:xfrm>
            <a:prstGeom prst="ellipse">
              <a:avLst/>
            </a:prstGeom>
            <a:solidFill>
              <a:schemeClr val="accent6"/>
            </a:solidFill>
            <a:ln w="38100" cap="flat">
              <a:solidFill>
                <a:schemeClr val="accent6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3" name="Speakers from the leading companies and universities.…"/>
          <p:cNvSpPr txBox="1"/>
          <p:nvPr/>
        </p:nvSpPr>
        <p:spPr>
          <a:xfrm>
            <a:off x="2261444" y="2284389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Input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4" name="Speakers from the leading companies and universities.…"/>
          <p:cNvSpPr txBox="1"/>
          <p:nvPr/>
        </p:nvSpPr>
        <p:spPr>
          <a:xfrm>
            <a:off x="8782068" y="3403954"/>
            <a:ext cx="18395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Inter UI" charset="0"/>
                <a:ea typeface="Inter UI" charset="0"/>
                <a:cs typeface="Inter UI" charset="0"/>
              </a:rPr>
              <a:t>Output</a:t>
            </a:r>
            <a:endParaRPr lang="en-US" sz="2800" dirty="0">
              <a:solidFill>
                <a:srgbClr val="000000"/>
              </a:solidFill>
              <a:latin typeface="Inter UI" charset="0"/>
              <a:ea typeface="Inter UI" charset="0"/>
              <a:cs typeface="Inter UI" charset="0"/>
            </a:endParaRPr>
          </a:p>
        </p:txBody>
      </p:sp>
      <p:sp>
        <p:nvSpPr>
          <p:cNvPr id="25" name="Speakers from the leading companies and universities.…"/>
          <p:cNvSpPr txBox="1"/>
          <p:nvPr/>
        </p:nvSpPr>
        <p:spPr>
          <a:xfrm>
            <a:off x="-135948" y="3430581"/>
            <a:ext cx="264116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radius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6" name="Speakers from the leading companies and universities.…"/>
          <p:cNvSpPr txBox="1"/>
          <p:nvPr/>
        </p:nvSpPr>
        <p:spPr>
          <a:xfrm>
            <a:off x="-135948" y="4742767"/>
            <a:ext cx="264634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texture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7" name="Speakers from the leading companies and universities.…"/>
          <p:cNvSpPr txBox="1"/>
          <p:nvPr/>
        </p:nvSpPr>
        <p:spPr>
          <a:xfrm>
            <a:off x="-135948" y="6060099"/>
            <a:ext cx="264116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mr-IN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…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8" name="Speakers from the leading companies and universities.…"/>
          <p:cNvSpPr txBox="1"/>
          <p:nvPr/>
        </p:nvSpPr>
        <p:spPr>
          <a:xfrm>
            <a:off x="274288" y="7394104"/>
            <a:ext cx="198715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area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9" name="Speakers from the leading companies and universities.…"/>
          <p:cNvSpPr txBox="1"/>
          <p:nvPr/>
        </p:nvSpPr>
        <p:spPr>
          <a:xfrm>
            <a:off x="10389540" y="4764732"/>
            <a:ext cx="21730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malignant?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0" name="Speakers from the leading companies and universities.…"/>
          <p:cNvSpPr txBox="1"/>
          <p:nvPr/>
        </p:nvSpPr>
        <p:spPr>
          <a:xfrm>
            <a:off x="10389540" y="6074908"/>
            <a:ext cx="177295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benign?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9" name="Speakers from the leading companies and universities.…"/>
          <p:cNvSpPr txBox="1"/>
          <p:nvPr/>
        </p:nvSpPr>
        <p:spPr>
          <a:xfrm>
            <a:off x="1875901" y="6089938"/>
            <a:ext cx="264116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mr-IN" sz="2800" b="0" dirty="0" smtClean="0">
                <a:solidFill>
                  <a:schemeClr val="bg2">
                    <a:lumMod val="5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…</a:t>
            </a:r>
            <a:endParaRPr lang="en-US" sz="2800" b="0" dirty="0">
              <a:solidFill>
                <a:schemeClr val="bg2">
                  <a:lumMod val="50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52707" y="4878617"/>
            <a:ext cx="3242696" cy="1579920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uFillTx/>
                <a:latin typeface="Roboto Condensed" charset="0"/>
                <a:ea typeface="Roboto Condensed" charset="0"/>
                <a:cs typeface="Roboto Condensed" charset="0"/>
                <a:sym typeface="Helvetica Light"/>
              </a:rPr>
              <a:t>Neural</a:t>
            </a: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Roboto Condensed" charset="0"/>
                <a:ea typeface="Roboto Condensed" charset="0"/>
                <a:cs typeface="Roboto Condensed" charset="0"/>
                <a:sym typeface="Helvetica Light"/>
              </a:rPr>
              <a:t>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Roboto Condensed" charset="0"/>
                <a:ea typeface="Roboto Condensed" charset="0"/>
                <a:cs typeface="Roboto Condensed" charset="0"/>
              </a:rPr>
              <a:t>Network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  <p:cxnSp>
        <p:nvCxnSpPr>
          <p:cNvPr id="9" name="Straight Arrow Connector 8"/>
          <p:cNvCxnSpPr>
            <a:stCxn id="6" idx="3"/>
            <a:endCxn id="3" idx="1"/>
          </p:cNvCxnSpPr>
          <p:nvPr/>
        </p:nvCxnSpPr>
        <p:spPr>
          <a:xfrm>
            <a:off x="3857178" y="5665685"/>
            <a:ext cx="995529" cy="289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>
            <a:stCxn id="3" idx="3"/>
            <a:endCxn id="12" idx="1"/>
          </p:cNvCxnSpPr>
          <p:nvPr/>
        </p:nvCxnSpPr>
        <p:spPr>
          <a:xfrm>
            <a:off x="8095403" y="5668577"/>
            <a:ext cx="967433" cy="397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opic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NN We’ll Build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078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Using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Keras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for NNs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0342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Potentially Harmful </a:t>
            </a:r>
            <a:r>
              <a:rPr lang="en-US" dirty="0">
                <a:latin typeface="Roboto Condensed" charset="0"/>
                <a:ea typeface="Roboto Condensed" charset="0"/>
                <a:cs typeface="Roboto Condensed" charset="0"/>
              </a:rPr>
              <a:t>Applications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79" y="3016187"/>
            <a:ext cx="4844836" cy="370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9" y="3016187"/>
            <a:ext cx="5025061" cy="37025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2223" y="7009473"/>
            <a:ext cx="363939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Labelling Pictures (Google Photos)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4629" y="7009473"/>
            <a:ext cx="351028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Predicting Sexuality (Wang et. al)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Roboto Condensed" charset="0"/>
              <a:ea typeface="Roboto Condensed" charset="0"/>
              <a:cs typeface="Roboto Condensed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23232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Keras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API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SzTx/>
              <a:buNone/>
            </a:pP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from </a:t>
            </a:r>
            <a:r>
              <a:rPr lang="en-US" sz="4400" dirty="0" err="1">
                <a:solidFill>
                  <a:srgbClr val="333333"/>
                </a:solidFill>
                <a:latin typeface="Courier New" charset="0"/>
              </a:rPr>
              <a:t>keras.models</a:t>
            </a: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sz="4400" b="1" dirty="0">
                <a:solidFill>
                  <a:srgbClr val="333333"/>
                </a:solidFill>
                <a:latin typeface="Courier New" charset="0"/>
              </a:rPr>
              <a:t>import</a:t>
            </a: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 Sequential</a:t>
            </a:r>
            <a:br>
              <a:rPr lang="en-US" sz="4400" dirty="0">
                <a:solidFill>
                  <a:srgbClr val="333333"/>
                </a:solidFill>
                <a:latin typeface="Courier New" charset="0"/>
              </a:rPr>
            </a:b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/>
            </a:r>
            <a:br>
              <a:rPr lang="en-US" sz="4400" dirty="0">
                <a:solidFill>
                  <a:srgbClr val="333333"/>
                </a:solidFill>
                <a:latin typeface="Courier New" charset="0"/>
              </a:rPr>
            </a:br>
            <a:r>
              <a:rPr lang="en-US" sz="4400" b="1" dirty="0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 = </a:t>
            </a:r>
            <a:r>
              <a:rPr lang="en-US" sz="4400" b="1" dirty="0">
                <a:solidFill>
                  <a:srgbClr val="333333"/>
                </a:solidFill>
                <a:latin typeface="Courier New" charset="0"/>
              </a:rPr>
              <a:t>Sequential</a:t>
            </a:r>
            <a:r>
              <a:rPr lang="en-US" sz="4400" dirty="0">
                <a:solidFill>
                  <a:srgbClr val="333333"/>
                </a:solidFill>
                <a:latin typeface="Courier New" charset="0"/>
              </a:rPr>
              <a:t>()</a:t>
            </a:r>
            <a:endParaRPr lang="en-US" sz="44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5217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Building a Model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xfrm>
            <a:off x="702961" y="2590800"/>
            <a:ext cx="11859652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.add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333333"/>
                </a:solidFill>
                <a:latin typeface="Courier New" charset="0"/>
              </a:rPr>
              <a:t>Dense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(2, activation='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softmax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', 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input_dim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=4))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.compile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(loss='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sparse_categorical_crossentropy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', optimizer='</a:t>
            </a:r>
            <a:r>
              <a:rPr lang="en-US" sz="2800" dirty="0" err="1" smtClean="0">
                <a:solidFill>
                  <a:srgbClr val="333333"/>
                </a:solidFill>
                <a:latin typeface="Courier New" charset="0"/>
              </a:rPr>
              <a:t>sgd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’, metrics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=['accuracy'])</a:t>
            </a:r>
            <a:endParaRPr lang="en-US" sz="28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25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Building a Model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xfrm>
            <a:off x="770991" y="2590800"/>
            <a:ext cx="11474155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.add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333333"/>
                </a:solidFill>
                <a:latin typeface="Courier New" charset="0"/>
              </a:rPr>
              <a:t>Dense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(3, activation='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relu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', 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input_dim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=4))</a:t>
            </a:r>
            <a:endParaRPr lang="en-US" sz="2800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.add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2800" b="1" dirty="0">
                <a:solidFill>
                  <a:srgbClr val="333333"/>
                </a:solidFill>
                <a:latin typeface="Courier New" charset="0"/>
              </a:rPr>
              <a:t>Dense</a:t>
            </a:r>
            <a:r>
              <a:rPr lang="en-US" sz="2800" dirty="0">
                <a:solidFill>
                  <a:srgbClr val="333333"/>
                </a:solidFill>
                <a:latin typeface="Courier New" charset="0"/>
              </a:rPr>
              <a:t>(2, activation='</a:t>
            </a:r>
            <a:r>
              <a:rPr lang="en-US" sz="2800" dirty="0" err="1">
                <a:solidFill>
                  <a:srgbClr val="333333"/>
                </a:solidFill>
                <a:latin typeface="Courier New" charset="0"/>
              </a:rPr>
              <a:t>softmax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'))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dirty="0" err="1" smtClean="0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2800" dirty="0" err="1" smtClean="0">
                <a:solidFill>
                  <a:srgbClr val="333333"/>
                </a:solidFill>
                <a:latin typeface="Courier New" charset="0"/>
              </a:rPr>
              <a:t>.compile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(loss='</a:t>
            </a:r>
            <a:r>
              <a:rPr lang="en-US" sz="2800" dirty="0" err="1" smtClean="0">
                <a:solidFill>
                  <a:srgbClr val="333333"/>
                </a:solidFill>
                <a:latin typeface="Courier New" charset="0"/>
              </a:rPr>
              <a:t>sparse_categorical_crossentropy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', optimizer='</a:t>
            </a:r>
            <a:r>
              <a:rPr lang="en-US" sz="2800" dirty="0" err="1" smtClean="0">
                <a:solidFill>
                  <a:srgbClr val="333333"/>
                </a:solidFill>
                <a:latin typeface="Courier New" charset="0"/>
              </a:rPr>
              <a:t>sgd</a:t>
            </a:r>
            <a:r>
              <a:rPr lang="en-US" sz="2800" dirty="0" smtClean="0">
                <a:solidFill>
                  <a:srgbClr val="333333"/>
                </a:solidFill>
                <a:latin typeface="Courier New" charset="0"/>
              </a:rPr>
              <a:t>', metrics=['accuracy'])</a:t>
            </a:r>
            <a:endParaRPr lang="en-US" sz="28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8059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Training and Testing Model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3600" dirty="0" err="1">
                <a:solidFill>
                  <a:srgbClr val="333333"/>
                </a:solidFill>
                <a:latin typeface="Courier New" charset="0"/>
              </a:rPr>
              <a:t>.fit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3600" b="1" dirty="0">
                <a:solidFill>
                  <a:srgbClr val="333333"/>
                </a:solidFill>
                <a:latin typeface="Courier New" charset="0"/>
              </a:rPr>
              <a:t>train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['data']</a:t>
            </a:r>
            <a:r>
              <a:rPr lang="en-US" sz="3600" dirty="0" smtClean="0">
                <a:solidFill>
                  <a:srgbClr val="333333"/>
                </a:solidFill>
                <a:latin typeface="Courier New" charset="0"/>
              </a:rPr>
              <a:t>, </a:t>
            </a:r>
            <a:r>
              <a:rPr lang="en-US" sz="3600" b="1" dirty="0" smtClean="0">
                <a:solidFill>
                  <a:srgbClr val="333333"/>
                </a:solidFill>
                <a:latin typeface="Courier New" charset="0"/>
              </a:rPr>
              <a:t>train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['labels'], epochs=</a:t>
            </a:r>
            <a:r>
              <a:rPr lang="en-US" sz="3600" dirty="0" err="1">
                <a:solidFill>
                  <a:srgbClr val="333333"/>
                </a:solidFill>
                <a:latin typeface="Courier New" charset="0"/>
              </a:rPr>
              <a:t>num_epochs</a:t>
            </a:r>
            <a:r>
              <a:rPr lang="en-US" sz="3600" dirty="0" smtClean="0">
                <a:solidFill>
                  <a:srgbClr val="333333"/>
                </a:solidFill>
                <a:latin typeface="Courier New" charset="0"/>
              </a:rPr>
              <a:t>)</a:t>
            </a:r>
            <a:endParaRPr lang="en-US" sz="3600" dirty="0" smtClean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rgbClr val="333333"/>
                </a:solidFill>
                <a:latin typeface="Courier New" charset="0"/>
              </a:rPr>
              <a:t># test on validation set</a:t>
            </a:r>
            <a:endParaRPr lang="en-US" sz="3600" dirty="0"/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dirty="0" err="1" smtClean="0">
                <a:solidFill>
                  <a:srgbClr val="333333"/>
                </a:solidFill>
                <a:latin typeface="Courier New" charset="0"/>
              </a:rPr>
              <a:t>model</a:t>
            </a:r>
            <a:r>
              <a:rPr lang="en-US" sz="3600" dirty="0" err="1" smtClean="0">
                <a:solidFill>
                  <a:srgbClr val="333333"/>
                </a:solidFill>
                <a:latin typeface="Courier New" charset="0"/>
              </a:rPr>
              <a:t>.evaluate</a:t>
            </a:r>
            <a:r>
              <a:rPr lang="en-US" sz="3600" dirty="0" smtClean="0">
                <a:solidFill>
                  <a:srgbClr val="333333"/>
                </a:solidFill>
                <a:latin typeface="Courier New" charset="0"/>
              </a:rPr>
              <a:t>(</a:t>
            </a:r>
            <a:r>
              <a:rPr lang="en-US" sz="3600" b="1" dirty="0" err="1" smtClean="0">
                <a:solidFill>
                  <a:srgbClr val="333333"/>
                </a:solidFill>
                <a:latin typeface="Courier New" charset="0"/>
              </a:rPr>
              <a:t>val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['data'], </a:t>
            </a:r>
            <a:r>
              <a:rPr lang="en-US" sz="3600" b="1" dirty="0" err="1" smtClean="0">
                <a:solidFill>
                  <a:srgbClr val="333333"/>
                </a:solidFill>
                <a:latin typeface="Courier New" charset="0"/>
              </a:rPr>
              <a:t>val</a:t>
            </a:r>
            <a:r>
              <a:rPr lang="en-US" sz="3600" dirty="0">
                <a:solidFill>
                  <a:srgbClr val="333333"/>
                </a:solidFill>
                <a:latin typeface="Courier New" charset="0"/>
              </a:rPr>
              <a:t>['labels'])</a:t>
            </a:r>
            <a:endParaRPr lang="en-US" sz="36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799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Train a 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Keras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Model on Breast Cancer Data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Build and test your own 4-layer neural network under “Model Architecture and Training” in the </a:t>
            </a:r>
            <a:r>
              <a:rPr lang="en-US" sz="4400" dirty="0" err="1" smtClean="0">
                <a:latin typeface="Inter UI" charset="0"/>
                <a:ea typeface="Inter UI" charset="0"/>
                <a:cs typeface="Inter UI" charset="0"/>
              </a:rPr>
              <a:t>Keras</a:t>
            </a:r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4796479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Being a Socially Responsible AI Engineer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Developing AI is an incredible power—use it for good!</a:t>
            </a: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Leverage public datasets and solve relevant problems</a:t>
            </a: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Make sure your data is representative of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8990816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Next Steps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Check out public datasets on </a:t>
            </a:r>
            <a:r>
              <a:rPr lang="en-US" sz="4400" dirty="0" err="1" smtClean="0">
                <a:latin typeface="Inter UI" charset="0"/>
                <a:ea typeface="Inter UI" charset="0"/>
                <a:cs typeface="Inter UI" charset="0"/>
              </a:rPr>
              <a:t>Kaggle</a:t>
            </a:r>
            <a:endParaRPr lang="en-US" sz="4400" dirty="0" smtClean="0">
              <a:latin typeface="Inter UI" charset="0"/>
              <a:ea typeface="Inter UI" charset="0"/>
              <a:cs typeface="Inter UI" charset="0"/>
            </a:endParaRP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Look into teams at SAIL and around Stanford</a:t>
            </a:r>
          </a:p>
          <a:p>
            <a:r>
              <a:rPr lang="en-US" sz="4400" dirty="0" smtClean="0">
                <a:latin typeface="Inter UI" charset="0"/>
                <a:ea typeface="Inter UI" charset="0"/>
                <a:cs typeface="Inter UI" charset="0"/>
              </a:rPr>
              <a:t>Come to our workshop series next quarter!</a:t>
            </a:r>
          </a:p>
        </p:txBody>
      </p:sp>
    </p:spTree>
    <p:extLst>
      <p:ext uri="{BB962C8B-B14F-4D97-AF65-F5344CB8AC3E}">
        <p14:creationId xmlns:p14="http://schemas.microsoft.com/office/powerpoint/2010/main" val="15404789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Problems in AI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127" name="Bullet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Bias in dataset—not enough diversity</a:t>
            </a:r>
          </a:p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Automation could cause further wealth disparity</a:t>
            </a:r>
          </a:p>
          <a:p>
            <a:r>
              <a:rPr lang="en-US" sz="4000" dirty="0" smtClean="0">
                <a:latin typeface="Inter UI" charset="0"/>
                <a:ea typeface="Inter UI" charset="0"/>
                <a:cs typeface="Inter UI" charset="0"/>
              </a:rPr>
              <a:t>Engineers pushing cutting-edge, but not socially-relevant bottom line</a:t>
            </a:r>
            <a:endParaRPr lang="en-US" sz="4000" dirty="0">
              <a:latin typeface="Inter UI" charset="0"/>
              <a:ea typeface="Inter UI" charset="0"/>
              <a:cs typeface="Inter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295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Linear Algebra/</a:t>
            </a:r>
            <a:r>
              <a:rPr lang="en-US" dirty="0" err="1" smtClean="0">
                <a:latin typeface="Roboto Condensed" charset="0"/>
                <a:ea typeface="Roboto Condensed" charset="0"/>
                <a:cs typeface="Roboto Condensed" charset="0"/>
              </a:rPr>
              <a:t>NumPy</a:t>
            </a:r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 Review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377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Matrix Multiplication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702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p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Roboto Condensed" charset="0"/>
                <a:ea typeface="Roboto Condensed" charset="0"/>
                <a:cs typeface="Roboto Condensed" charset="0"/>
              </a:rPr>
              <a:t>Matrix Multiplication Review</a:t>
            </a:r>
            <a:endParaRPr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4376" y="4454544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6540738" y="4454544"/>
            <a:ext cx="0" cy="1904801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7243702" y="3424107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/>
          <p:nvPr/>
        </p:nvCxnSpPr>
        <p:spPr>
          <a:xfrm>
            <a:off x="9278226" y="3424107"/>
            <a:ext cx="0" cy="2947906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3281700" y="445454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/>
          <p:cNvCxnSpPr/>
          <p:nvPr/>
        </p:nvCxnSpPr>
        <p:spPr>
          <a:xfrm>
            <a:off x="3320719" y="6330335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/>
          <p:nvPr/>
        </p:nvCxnSpPr>
        <p:spPr>
          <a:xfrm>
            <a:off x="6245949" y="6330335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/>
          <p:nvPr/>
        </p:nvCxnSpPr>
        <p:spPr>
          <a:xfrm>
            <a:off x="6245949" y="4454544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7221026" y="3424107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7221026" y="6359345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9006113" y="6372013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9006113" y="3424107"/>
            <a:ext cx="294789" cy="0"/>
          </a:xfrm>
          <a:prstGeom prst="line">
            <a:avLst/>
          </a:prstGeom>
          <a:noFill/>
          <a:ln w="57150" cap="flat" cmpd="sng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3615508" y="4421730"/>
            <a:ext cx="2630441" cy="1700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a      b      c</a:t>
            </a:r>
          </a:p>
          <a:p>
            <a:pPr>
              <a:lnSpc>
                <a:spcPct val="140000"/>
              </a:lnSpc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d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 e      f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61167" y="3430734"/>
            <a:ext cx="1461279" cy="2685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u      v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kumimoji="0" lang="en-US" sz="3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"/>
                <a:cs typeface="Times"/>
                <a:sym typeface="Helvetica Light"/>
              </a:rPr>
              <a:t>     x</a:t>
            </a: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 smtClean="0">
                <a:solidFill>
                  <a:srgbClr val="000000"/>
                </a:solidFill>
                <a:latin typeface="Times"/>
                <a:cs typeface="Times"/>
              </a:rPr>
              <a:t>y      z</a:t>
            </a:r>
            <a:endParaRPr kumimoji="0" lang="en-US" sz="3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"/>
              <a:cs typeface="Time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80832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1462</Words>
  <Application>Microsoft Macintosh PowerPoint</Application>
  <PresentationFormat>Custom</PresentationFormat>
  <Paragraphs>263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Gradient</vt:lpstr>
      <vt:lpstr>Setup</vt:lpstr>
      <vt:lpstr>AI + Social Good</vt:lpstr>
      <vt:lpstr>Recent Advances in AI</vt:lpstr>
      <vt:lpstr>Social Good Applications</vt:lpstr>
      <vt:lpstr>Potentially Harmful Applications</vt:lpstr>
      <vt:lpstr>Problems in AI</vt:lpstr>
      <vt:lpstr>Linear Algebra/NumPy Review</vt:lpstr>
      <vt:lpstr>Matrix Multiplication</vt:lpstr>
      <vt:lpstr>Matrix Multiplication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Basics</vt:lpstr>
      <vt:lpstr>Create an Array/Matrix</vt:lpstr>
      <vt:lpstr>Slice a Matrix</vt:lpstr>
      <vt:lpstr>Advanced Slicing</vt:lpstr>
      <vt:lpstr>Matrix Addition</vt:lpstr>
      <vt:lpstr>Matrix Multiplication</vt:lpstr>
      <vt:lpstr>Do the NumPy/LinAlg Exercises</vt:lpstr>
      <vt:lpstr>Basics of Neural Networks</vt:lpstr>
      <vt:lpstr>Intro</vt:lpstr>
      <vt:lpstr>Forward Pass</vt:lpstr>
      <vt:lpstr>Fully-Connected Layers</vt:lpstr>
      <vt:lpstr>Fully-Connected Network</vt:lpstr>
      <vt:lpstr>FC-Net as Matrix Mult</vt:lpstr>
      <vt:lpstr>Probability Distribution</vt:lpstr>
      <vt:lpstr>Softmax Layer</vt:lpstr>
      <vt:lpstr>Code Up the Forward Pass</vt:lpstr>
      <vt:lpstr>Loss Value</vt:lpstr>
      <vt:lpstr>Cross-Entropy Layer</vt:lpstr>
      <vt:lpstr>Data Splitting</vt:lpstr>
      <vt:lpstr>Code Up the Loss Calculation</vt:lpstr>
      <vt:lpstr>Backward Pass</vt:lpstr>
      <vt:lpstr>Backpropagation</vt:lpstr>
      <vt:lpstr>Simple Backprop</vt:lpstr>
      <vt:lpstr>Multidimensional Backprop</vt:lpstr>
      <vt:lpstr>Code Up the Backward Pass</vt:lpstr>
      <vt:lpstr>Training</vt:lpstr>
      <vt:lpstr>Weight Update</vt:lpstr>
      <vt:lpstr>Code Up the Training Regime</vt:lpstr>
      <vt:lpstr>Predicting Breast Cancer Using NNs</vt:lpstr>
      <vt:lpstr>PowerPoint Presentation</vt:lpstr>
      <vt:lpstr>Data</vt:lpstr>
      <vt:lpstr>NN We’ll Build</vt:lpstr>
      <vt:lpstr>Using Keras for NNs</vt:lpstr>
      <vt:lpstr>Keras API</vt:lpstr>
      <vt:lpstr>Building a Model</vt:lpstr>
      <vt:lpstr>Building a Model</vt:lpstr>
      <vt:lpstr>Training and Testing Model</vt:lpstr>
      <vt:lpstr>Train a Keras Model on Breast Cancer Data</vt:lpstr>
      <vt:lpstr>Being a Socially Responsible AI Engineer</vt:lpstr>
      <vt:lpstr>Next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+ Social Good</dc:title>
  <cp:lastModifiedBy>Karan</cp:lastModifiedBy>
  <cp:revision>48</cp:revision>
  <dcterms:modified xsi:type="dcterms:W3CDTF">2017-10-27T22:15:00Z</dcterms:modified>
</cp:coreProperties>
</file>